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0"/>
  </p:notesMasterIdLst>
  <p:handoutMasterIdLst>
    <p:handoutMasterId r:id="rId51"/>
  </p:handoutMasterIdLst>
  <p:sldIdLst>
    <p:sldId id="256" r:id="rId2"/>
    <p:sldId id="258" r:id="rId3"/>
    <p:sldId id="377" r:id="rId4"/>
    <p:sldId id="378" r:id="rId5"/>
    <p:sldId id="380" r:id="rId6"/>
    <p:sldId id="379" r:id="rId7"/>
    <p:sldId id="383" r:id="rId8"/>
    <p:sldId id="381" r:id="rId9"/>
    <p:sldId id="386" r:id="rId10"/>
    <p:sldId id="374" r:id="rId11"/>
    <p:sldId id="384" r:id="rId12"/>
    <p:sldId id="387" r:id="rId13"/>
    <p:sldId id="375" r:id="rId14"/>
    <p:sldId id="385" r:id="rId15"/>
    <p:sldId id="388" r:id="rId16"/>
    <p:sldId id="305" r:id="rId17"/>
    <p:sldId id="351" r:id="rId18"/>
    <p:sldId id="346" r:id="rId19"/>
    <p:sldId id="306" r:id="rId20"/>
    <p:sldId id="390" r:id="rId21"/>
    <p:sldId id="389" r:id="rId22"/>
    <p:sldId id="391" r:id="rId23"/>
    <p:sldId id="392" r:id="rId24"/>
    <p:sldId id="307" r:id="rId25"/>
    <p:sldId id="308" r:id="rId26"/>
    <p:sldId id="393" r:id="rId27"/>
    <p:sldId id="395" r:id="rId28"/>
    <p:sldId id="394" r:id="rId29"/>
    <p:sldId id="309" r:id="rId30"/>
    <p:sldId id="313" r:id="rId31"/>
    <p:sldId id="312" r:id="rId32"/>
    <p:sldId id="311" r:id="rId33"/>
    <p:sldId id="382" r:id="rId34"/>
    <p:sldId id="323" r:id="rId35"/>
    <p:sldId id="324" r:id="rId36"/>
    <p:sldId id="325" r:id="rId37"/>
    <p:sldId id="371" r:id="rId38"/>
    <p:sldId id="343" r:id="rId39"/>
    <p:sldId id="344" r:id="rId40"/>
    <p:sldId id="362" r:id="rId41"/>
    <p:sldId id="365" r:id="rId42"/>
    <p:sldId id="367" r:id="rId43"/>
    <p:sldId id="363" r:id="rId44"/>
    <p:sldId id="364" r:id="rId45"/>
    <p:sldId id="369" r:id="rId46"/>
    <p:sldId id="368" r:id="rId47"/>
    <p:sldId id="366" r:id="rId48"/>
    <p:sldId id="370" r:id="rId49"/>
  </p:sldIdLst>
  <p:sldSz cx="10058400" cy="77724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1pPr>
    <a:lvl2pPr marL="457125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2pPr>
    <a:lvl3pPr marL="914248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3pPr>
    <a:lvl4pPr marL="1371372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4pPr>
    <a:lvl5pPr marL="1828495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5pPr>
    <a:lvl6pPr marL="2285619" algn="l" defTabSz="457125" rtl="0" eaLnBrk="1" latinLnBrk="0" hangingPunct="1"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6pPr>
    <a:lvl7pPr marL="2742743" algn="l" defTabSz="457125" rtl="0" eaLnBrk="1" latinLnBrk="0" hangingPunct="1"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7pPr>
    <a:lvl8pPr marL="3199865" algn="l" defTabSz="457125" rtl="0" eaLnBrk="1" latinLnBrk="0" hangingPunct="1"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8pPr>
    <a:lvl9pPr marL="3656989" algn="l" defTabSz="457125" rtl="0" eaLnBrk="1" latinLnBrk="0" hangingPunct="1"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AED8"/>
    <a:srgbClr val="1F7292"/>
    <a:srgbClr val="D7B573"/>
    <a:srgbClr val="A4C639"/>
    <a:srgbClr val="EAA12D"/>
    <a:srgbClr val="EF621F"/>
    <a:srgbClr val="213E5B"/>
    <a:srgbClr val="254363"/>
    <a:srgbClr val="000000"/>
    <a:srgbClr val="96BA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5" autoAdjust="0"/>
    <p:restoredTop sz="80893" autoAdjust="0"/>
  </p:normalViewPr>
  <p:slideViewPr>
    <p:cSldViewPr>
      <p:cViewPr varScale="1">
        <p:scale>
          <a:sx n="132" d="100"/>
          <a:sy n="132" d="100"/>
        </p:scale>
        <p:origin x="-2640" y="-104"/>
      </p:cViewPr>
      <p:guideLst>
        <p:guide orient="horz" pos="2208"/>
        <p:guide pos="28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4EDEB-1D3B-444E-A72B-8E481F59AD08}" type="datetimeFigureOut">
              <a:rPr lang="en-US" smtClean="0"/>
              <a:pPr/>
              <a:t>8/8/12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C566F-17C1-2D4D-BD7A-F689BD5BBE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17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51EF5-00EF-7F4F-AA24-2C8E3E814116}" type="datetimeFigureOut">
              <a:rPr lang="en-US" smtClean="0"/>
              <a:pPr/>
              <a:t>8/8/12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49560-FE0E-9D47-9B92-126371FC15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85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4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2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0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05/17/10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3558F3A-5315-6A44-AD47-E3C767D2190F}" type="slidenum">
              <a:rPr lang="en-US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58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/>
              <a:t>05/17/10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55DF6A-6819-FE4D-9EE1-478BDD0C06A6}" type="slidenum">
              <a:rPr lang="en-US"/>
              <a:pPr/>
              <a:t>39</a:t>
            </a:fld>
            <a:endParaRPr lang="en-US"/>
          </a:p>
        </p:txBody>
      </p:sp>
      <p:sp>
        <p:nvSpPr>
          <p:cNvPr id="399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54000">
              <a:schemeClr val="tx1">
                <a:lumMod val="75000"/>
              </a:schemeClr>
            </a:gs>
            <a:gs pos="100000">
              <a:schemeClr val="tx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4343400"/>
            <a:ext cx="6705600" cy="1371600"/>
          </a:xfrm>
        </p:spPr>
        <p:txBody>
          <a:bodyPr lIns="0" tIns="0" rIns="0" bIns="0" anchor="b" anchorCtr="0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5867400"/>
            <a:ext cx="6705600" cy="1371600"/>
          </a:xfrm>
          <a:noFill/>
        </p:spPr>
        <p:txBody>
          <a:bodyPr lIns="0" tIns="0" rIns="0" bIns="0" anchor="t" anchorCtr="0"/>
          <a:lstStyle>
            <a:lvl1pPr marL="0" indent="0" algn="l">
              <a:buNone/>
              <a:defRPr sz="2500">
                <a:solidFill>
                  <a:schemeClr val="tx1">
                    <a:lumMod val="60000"/>
                    <a:lumOff val="40000"/>
                  </a:schemeClr>
                </a:solidFill>
                <a:latin typeface="Arial (Body)"/>
                <a:cs typeface="Arial (Body)"/>
              </a:defRPr>
            </a:lvl1pPr>
            <a:lvl2pPr marL="507936" indent="0" algn="ctr">
              <a:buNone/>
              <a:defRPr/>
            </a:lvl2pPr>
            <a:lvl3pPr marL="1015871" indent="0" algn="ctr">
              <a:buNone/>
              <a:defRPr/>
            </a:lvl3pPr>
            <a:lvl4pPr marL="1523807" indent="0" algn="ctr">
              <a:buNone/>
              <a:defRPr/>
            </a:lvl4pPr>
            <a:lvl5pPr marL="2031743" indent="0" algn="ctr">
              <a:buNone/>
              <a:defRPr/>
            </a:lvl5pPr>
            <a:lvl6pPr marL="2539679" indent="0" algn="ctr">
              <a:buNone/>
              <a:defRPr/>
            </a:lvl6pPr>
            <a:lvl7pPr marL="3047613" indent="0" algn="ctr">
              <a:buNone/>
              <a:defRPr/>
            </a:lvl7pPr>
            <a:lvl8pPr marL="3555548" indent="0" algn="ctr">
              <a:buNone/>
              <a:defRPr/>
            </a:lvl8pPr>
            <a:lvl9pPr marL="4063484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 descr="Official AC Post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9283" y="1143000"/>
            <a:ext cx="6679834" cy="3335732"/>
          </a:xfrm>
          <a:prstGeom prst="rect">
            <a:avLst/>
          </a:prstGeom>
          <a:effectLst>
            <a:outerShdw blurRad="190500" dist="762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 flip="none" rotWithShape="1">
          <a:gsLst>
            <a:gs pos="54000">
              <a:srgbClr val="00AED8"/>
            </a:gs>
            <a:gs pos="100000">
              <a:srgbClr val="1F729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257300" y="3186684"/>
            <a:ext cx="7543800" cy="1399032"/>
          </a:xfrm>
        </p:spPr>
        <p:txBody>
          <a:bodyPr lIns="0" tIns="0" rIns="0" bIns="0" anchor="ctr" anchorCtr="1"/>
          <a:lstStyle>
            <a:lvl1pPr>
              <a:defRPr sz="4200">
                <a:solidFill>
                  <a:srgbClr val="1E1E1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502920" y="1632204"/>
            <a:ext cx="9052560" cy="5285232"/>
          </a:xfrm>
        </p:spPr>
        <p:txBody>
          <a:bodyPr/>
          <a:lstStyle>
            <a:lvl2pPr>
              <a:spcBef>
                <a:spcPts val="599"/>
              </a:spcBef>
              <a:defRPr sz="28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rgbClr val="FF0000"/>
                </a:solidFill>
              </a:defRPr>
            </a:lvl3pPr>
            <a:lvl4pPr>
              <a:defRPr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311257"/>
            <a:ext cx="9052560" cy="108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rgbClr val="00AED8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AndroidCamp-Guy-BW.png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1"/>
          <p:cNvSpPr>
            <a:spLocks noGrp="1"/>
          </p:cNvSpPr>
          <p:nvPr>
            <p:ph sz="quarter" idx="10"/>
          </p:nvPr>
        </p:nvSpPr>
        <p:spPr>
          <a:xfrm>
            <a:off x="502920" y="1088136"/>
            <a:ext cx="9052560" cy="5596128"/>
          </a:xfrm>
        </p:spPr>
        <p:txBody>
          <a:bodyPr lIns="0" tIns="0" rIns="0" bIns="0" anchor="ctr" anchorCtr="1"/>
          <a:lstStyle>
            <a:lvl1pPr marL="0" indent="0" algn="l">
              <a:buNone/>
              <a:defRPr sz="8000">
                <a:latin typeface="Roboto Thin"/>
                <a:cs typeface="Roboto Thin"/>
              </a:defRPr>
            </a:lvl1pPr>
            <a:lvl2pPr>
              <a:spcBef>
                <a:spcPts val="599"/>
              </a:spcBef>
              <a:defRPr sz="28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rgbClr val="FF0000"/>
                </a:solidFill>
              </a:defRPr>
            </a:lvl3pPr>
            <a:lvl4pPr>
              <a:defRPr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ounded Rectangle 4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7" name="Picture 6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ounded Rectangle 5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5" name="Picture 4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4" name="Picture 3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13562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1" y="1813562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ounded Rectangle 7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9" name="Picture 8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484736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936" indent="0">
              <a:buNone/>
              <a:defRPr sz="2200" b="1"/>
            </a:lvl2pPr>
            <a:lvl3pPr marL="1015871" indent="0">
              <a:buNone/>
              <a:defRPr sz="2000" b="1"/>
            </a:lvl3pPr>
            <a:lvl4pPr marL="1523807" indent="0">
              <a:buNone/>
              <a:defRPr sz="1800" b="1"/>
            </a:lvl4pPr>
            <a:lvl5pPr marL="2031743" indent="0">
              <a:buNone/>
              <a:defRPr sz="1800" b="1"/>
            </a:lvl5pPr>
            <a:lvl6pPr marL="2539679" indent="0">
              <a:buNone/>
              <a:defRPr sz="1800" b="1"/>
            </a:lvl6pPr>
            <a:lvl7pPr marL="3047613" indent="0">
              <a:buNone/>
              <a:defRPr sz="1800" b="1"/>
            </a:lvl7pPr>
            <a:lvl8pPr marL="3555548" indent="0">
              <a:buNone/>
              <a:defRPr sz="1800" b="1"/>
            </a:lvl8pPr>
            <a:lvl9pPr marL="4063484" indent="0">
              <a:buNone/>
              <a:defRPr sz="18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9" y="1484736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936" indent="0">
              <a:buNone/>
              <a:defRPr sz="2200" b="1"/>
            </a:lvl2pPr>
            <a:lvl3pPr marL="1015871" indent="0">
              <a:buNone/>
              <a:defRPr sz="2000" b="1"/>
            </a:lvl3pPr>
            <a:lvl4pPr marL="1523807" indent="0">
              <a:buNone/>
              <a:defRPr sz="1800" b="1"/>
            </a:lvl4pPr>
            <a:lvl5pPr marL="2031743" indent="0">
              <a:buNone/>
              <a:defRPr sz="1800" b="1"/>
            </a:lvl5pPr>
            <a:lvl6pPr marL="2539679" indent="0">
              <a:buNone/>
              <a:defRPr sz="1800" b="1"/>
            </a:lvl6pPr>
            <a:lvl7pPr marL="3047613" indent="0">
              <a:buNone/>
              <a:defRPr sz="1800" b="1"/>
            </a:lvl7pPr>
            <a:lvl8pPr marL="3555548" indent="0">
              <a:buNone/>
              <a:defRPr sz="1800" b="1"/>
            </a:lvl8pPr>
            <a:lvl9pPr marL="4063484" indent="0">
              <a:buNone/>
              <a:defRPr sz="18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9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Rounded Rectangle 9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11" name="Picture 10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I_Showcase_Slide">
    <p:bg>
      <p:bgPr>
        <a:gradFill flip="none" rotWithShape="1">
          <a:gsLst>
            <a:gs pos="54000">
              <a:schemeClr val="tx1">
                <a:lumMod val="75000"/>
              </a:schemeClr>
            </a:gs>
            <a:gs pos="100000">
              <a:schemeClr val="tx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05840" y="0"/>
            <a:ext cx="9052560" cy="1087776"/>
          </a:xfrm>
        </p:spPr>
        <p:txBody>
          <a:bodyPr/>
          <a:lstStyle>
            <a:lvl1pPr>
              <a:defRPr sz="2800">
                <a:solidFill>
                  <a:srgbClr val="8A8A8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 descr="android-right.png"/>
          <p:cNvPicPr>
            <a:picLocks noChangeAspect="1"/>
          </p:cNvPicPr>
          <p:nvPr userDrawn="1"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8633519" y="310896"/>
            <a:ext cx="1424881" cy="287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9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311257"/>
            <a:ext cx="9052560" cy="108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2920" y="1632206"/>
            <a:ext cx="9052560" cy="5284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6" r:id="rId3"/>
    <p:sldLayoutId id="2147483696" r:id="rId4"/>
    <p:sldLayoutId id="2147483690" r:id="rId5"/>
    <p:sldLayoutId id="2147483691" r:id="rId6"/>
    <p:sldLayoutId id="2147483688" r:id="rId7"/>
    <p:sldLayoutId id="2147483689" r:id="rId8"/>
    <p:sldLayoutId id="2147483697" r:id="rId9"/>
  </p:sldLayoutIdLst>
  <p:txStyles>
    <p:titleStyle>
      <a:lvl1pPr algn="l" defTabSz="507936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Roboto Thin"/>
          <a:ea typeface="ＭＳ Ｐゴシック" pitchFamily="-108" charset="-128"/>
          <a:cs typeface="Roboto Thin"/>
        </a:defRPr>
      </a:lvl1pPr>
      <a:lvl2pPr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  <a:ea typeface="ＭＳ Ｐゴシック" pitchFamily="-108" charset="-128"/>
          <a:cs typeface="ＭＳ Ｐゴシック" pitchFamily="-108" charset="-128"/>
        </a:defRPr>
      </a:lvl2pPr>
      <a:lvl3pPr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  <a:ea typeface="ＭＳ Ｐゴシック" pitchFamily="-108" charset="-128"/>
          <a:cs typeface="ＭＳ Ｐゴシック" pitchFamily="-108" charset="-128"/>
        </a:defRPr>
      </a:lvl3pPr>
      <a:lvl4pPr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  <a:ea typeface="ＭＳ Ｐゴシック" pitchFamily="-108" charset="-128"/>
          <a:cs typeface="ＭＳ Ｐゴシック" pitchFamily="-108" charset="-128"/>
        </a:defRPr>
      </a:lvl4pPr>
      <a:lvl5pPr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  <a:ea typeface="ＭＳ Ｐゴシック" pitchFamily="-108" charset="-128"/>
          <a:cs typeface="ＭＳ Ｐゴシック" pitchFamily="-108" charset="-128"/>
        </a:defRPr>
      </a:lvl5pPr>
      <a:lvl6pPr marL="507936"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</a:defRPr>
      </a:lvl6pPr>
      <a:lvl7pPr marL="1015871"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</a:defRPr>
      </a:lvl7pPr>
      <a:lvl8pPr marL="1523807"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</a:defRPr>
      </a:lvl8pPr>
      <a:lvl9pPr marL="2031743"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</a:defRPr>
      </a:lvl9pPr>
    </p:titleStyle>
    <p:bodyStyle>
      <a:lvl1pPr marL="380952" marR="0" indent="-380952" algn="l" defTabSz="507936" rtl="0" eaLnBrk="1" fontAlgn="base" latinLnBrk="0" hangingPunct="1">
        <a:lnSpc>
          <a:spcPct val="100000"/>
        </a:lnSpc>
        <a:spcBef>
          <a:spcPts val="2400"/>
        </a:spcBef>
        <a:spcAft>
          <a:spcPct val="0"/>
        </a:spcAft>
        <a:buClrTx/>
        <a:buSzTx/>
        <a:buFont typeface="Wingdings" charset="2"/>
        <a:buChar char="§"/>
        <a:tabLst/>
        <a:defRPr sz="3600">
          <a:solidFill>
            <a:schemeClr val="tx1"/>
          </a:solidFill>
          <a:latin typeface="Roboto Light"/>
          <a:ea typeface="ＭＳ Ｐゴシック" pitchFamily="-108" charset="-128"/>
          <a:cs typeface="Roboto Light"/>
        </a:defRPr>
      </a:lvl1pPr>
      <a:lvl2pPr marL="825396" marR="0" indent="-317460" algn="l" defTabSz="507936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 typeface="Arial" pitchFamily="-107" charset="0"/>
        <a:buChar char="–"/>
        <a:tabLst/>
        <a:defRPr sz="3100">
          <a:solidFill>
            <a:schemeClr val="tx1"/>
          </a:solidFill>
          <a:latin typeface="Roboto Light"/>
          <a:ea typeface="ＭＳ Ｐゴシック" pitchFamily="-65" charset="-128"/>
          <a:cs typeface="Roboto Light"/>
        </a:defRPr>
      </a:lvl2pPr>
      <a:lvl3pPr marL="1269838" marR="0" indent="-253967" algn="l" defTabSz="507936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 typeface="Arial" pitchFamily="-107" charset="0"/>
        <a:buChar char="•"/>
        <a:tabLst/>
        <a:defRPr sz="2700">
          <a:solidFill>
            <a:schemeClr val="tx1"/>
          </a:solidFill>
          <a:latin typeface="Roboto Light"/>
          <a:ea typeface="ＭＳ Ｐゴシック" pitchFamily="-65" charset="-128"/>
          <a:cs typeface="Roboto Light"/>
        </a:defRPr>
      </a:lvl3pPr>
      <a:lvl4pPr marL="1777774" marR="0" indent="-253967" algn="l" defTabSz="507936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 typeface="Arial" pitchFamily="-107" charset="0"/>
        <a:buChar char="–"/>
        <a:tabLst/>
        <a:defRPr sz="2200">
          <a:solidFill>
            <a:schemeClr val="tx1"/>
          </a:solidFill>
          <a:latin typeface="Roboto Light"/>
          <a:ea typeface="ＭＳ Ｐゴシック" pitchFamily="-65" charset="-128"/>
          <a:cs typeface="Roboto Light"/>
        </a:defRPr>
      </a:lvl4pPr>
      <a:lvl5pPr marL="2285710" marR="0" indent="-253967" algn="l" defTabSz="507936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 typeface="Arial" pitchFamily="-107" charset="0"/>
        <a:buChar char="»"/>
        <a:tabLst/>
        <a:defRPr sz="2200">
          <a:solidFill>
            <a:schemeClr val="tx1"/>
          </a:solidFill>
          <a:latin typeface="Roboto Light"/>
          <a:ea typeface="ＭＳ Ｐゴシック" pitchFamily="-65" charset="-128"/>
          <a:cs typeface="Roboto Light"/>
        </a:defRPr>
      </a:lvl5pPr>
      <a:lvl6pPr marL="2793645" indent="-253967" algn="l" defTabSz="507936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>
          <a:solidFill>
            <a:schemeClr val="tx1"/>
          </a:solidFill>
          <a:latin typeface="+mn-lt"/>
          <a:ea typeface="ＭＳ Ｐゴシック" pitchFamily="-65" charset="-128"/>
        </a:defRPr>
      </a:lvl6pPr>
      <a:lvl7pPr marL="3301581" indent="-253967" algn="l" defTabSz="507936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>
          <a:solidFill>
            <a:schemeClr val="tx1"/>
          </a:solidFill>
          <a:latin typeface="+mn-lt"/>
          <a:ea typeface="ＭＳ Ｐゴシック" pitchFamily="-65" charset="-128"/>
        </a:defRPr>
      </a:lvl7pPr>
      <a:lvl8pPr marL="3809517" indent="-253967" algn="l" defTabSz="507936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>
          <a:solidFill>
            <a:schemeClr val="tx1"/>
          </a:solidFill>
          <a:latin typeface="+mn-lt"/>
          <a:ea typeface="ＭＳ Ｐゴシック" pitchFamily="-65" charset="-128"/>
        </a:defRPr>
      </a:lvl8pPr>
      <a:lvl9pPr marL="4317453" indent="-253967" algn="l" defTabSz="507936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36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871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807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743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679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613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548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484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UI Design and Development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Roboto Medium"/>
                <a:cs typeface="Roboto Medium"/>
              </a:rPr>
              <a:t>+Roman </a:t>
            </a:r>
            <a:r>
              <a:rPr lang="en-US" dirty="0" err="1" smtClean="0">
                <a:latin typeface="Roboto Medium"/>
                <a:cs typeface="Roboto Medium"/>
              </a:rPr>
              <a:t>Nurik</a:t>
            </a:r>
            <a:r>
              <a:rPr lang="en-US" dirty="0">
                <a:latin typeface="Roboto Medium"/>
                <a:cs typeface="Roboto Medium"/>
              </a:rPr>
              <a:t/>
            </a:r>
            <a:br>
              <a:rPr lang="en-US" dirty="0">
                <a:latin typeface="Roboto Medium"/>
                <a:cs typeface="Roboto Medium"/>
              </a:rPr>
            </a:br>
            <a:r>
              <a:rPr lang="en-US" dirty="0" smtClean="0">
                <a:latin typeface="Roboto Medium"/>
                <a:cs typeface="Roboto Medium"/>
              </a:rPr>
              <a:t>+Nick Butcher</a:t>
            </a:r>
            <a:endParaRPr lang="en-US" dirty="0" smtClean="0">
              <a:latin typeface="Roboto Medium"/>
              <a:cs typeface="Roboto Medium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bar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502920" y="3505200"/>
            <a:ext cx="4442460" cy="3437787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App icon and</a:t>
            </a:r>
            <a:br>
              <a:rPr lang="en-US" dirty="0" smtClean="0"/>
            </a:br>
            <a:r>
              <a:rPr lang="en-US" dirty="0" smtClean="0"/>
              <a:t>optional Up caret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View control</a:t>
            </a:r>
            <a:br>
              <a:rPr lang="en-US" dirty="0" smtClean="0"/>
            </a:b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(Title/tabs/dropdown)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113021" y="3505200"/>
            <a:ext cx="4442460" cy="3437787"/>
          </a:xfrm>
        </p:spPr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en-US" dirty="0"/>
              <a:t>Action buttons</a:t>
            </a:r>
          </a:p>
          <a:p>
            <a:pPr marL="742950" indent="-742950">
              <a:buFont typeface="+mj-lt"/>
              <a:buAutoNum type="arabicPeriod" startAt="3"/>
            </a:pPr>
            <a:r>
              <a:rPr lang="en-US" dirty="0"/>
              <a:t>Action overflow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524000"/>
            <a:ext cx="9194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7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bar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Android 3.0 and above</a:t>
            </a:r>
          </a:p>
          <a:p>
            <a:r>
              <a:rPr lang="en-US" dirty="0" smtClean="0"/>
              <a:t>Automatically part of </a:t>
            </a:r>
            <a:r>
              <a:rPr lang="en-US" dirty="0" err="1" smtClean="0"/>
              <a:t>Holo</a:t>
            </a:r>
            <a:r>
              <a:rPr lang="en-US" dirty="0" smtClean="0"/>
              <a:t> themes</a:t>
            </a:r>
          </a:p>
          <a:p>
            <a:r>
              <a:rPr lang="en-US" dirty="0" smtClean="0"/>
              <a:t>Customize:</a:t>
            </a:r>
          </a:p>
          <a:p>
            <a:pPr lvl="1"/>
            <a:r>
              <a:rPr lang="en-US" dirty="0" err="1" smtClean="0">
                <a:latin typeface="Inconsolata"/>
                <a:cs typeface="Inconsolata"/>
              </a:rPr>
              <a:t>getActionBar</a:t>
            </a:r>
            <a:r>
              <a:rPr lang="en-US" dirty="0" smtClean="0">
                <a:latin typeface="Inconsolata"/>
                <a:cs typeface="Inconsolata"/>
              </a:rPr>
              <a:t>().</a:t>
            </a:r>
            <a:r>
              <a:rPr lang="en-US" dirty="0" err="1" smtClean="0">
                <a:latin typeface="Inconsolata"/>
                <a:cs typeface="Inconsolata"/>
              </a:rPr>
              <a:t>setDisplayOptions</a:t>
            </a:r>
            <a:r>
              <a:rPr lang="en-US" dirty="0" smtClean="0">
                <a:latin typeface="Inconsolata"/>
                <a:cs typeface="Inconsolata"/>
              </a:rPr>
              <a:t>()</a:t>
            </a:r>
          </a:p>
          <a:p>
            <a:pPr lvl="1"/>
            <a:r>
              <a:rPr lang="en-US" dirty="0" err="1" smtClean="0">
                <a:latin typeface="Inconsolata"/>
                <a:cs typeface="Inconsolata"/>
              </a:rPr>
              <a:t>getActionBar</a:t>
            </a:r>
            <a:r>
              <a:rPr lang="en-US" dirty="0" smtClean="0">
                <a:latin typeface="Inconsolata"/>
                <a:cs typeface="Inconsolata"/>
              </a:rPr>
              <a:t>().</a:t>
            </a:r>
            <a:r>
              <a:rPr lang="en-US" dirty="0" err="1" smtClean="0">
                <a:latin typeface="Inconsolata"/>
                <a:cs typeface="Inconsolata"/>
              </a:rPr>
              <a:t>setNavigationMode</a:t>
            </a:r>
            <a:r>
              <a:rPr lang="en-US" dirty="0" smtClean="0">
                <a:latin typeface="Inconsolata"/>
                <a:cs typeface="Inconsolata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88816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1" name="Straight Connector 10"/>
          <p:cNvCxnSpPr>
            <a:endCxn id="17" idx="3"/>
          </p:cNvCxnSpPr>
          <p:nvPr/>
        </p:nvCxnSpPr>
        <p:spPr>
          <a:xfrm rot="10800000" flipV="1">
            <a:off x="3048000" y="2286000"/>
            <a:ext cx="3200400" cy="381000"/>
          </a:xfrm>
          <a:prstGeom prst="bentConnector3">
            <a:avLst>
              <a:gd name="adj1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3"/>
          <p:cNvSpPr txBox="1">
            <a:spLocks/>
          </p:cNvSpPr>
          <p:nvPr/>
        </p:nvSpPr>
        <p:spPr bwMode="auto">
          <a:xfrm>
            <a:off x="762000" y="23622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Tabs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48400" y="2474686"/>
            <a:ext cx="2819400" cy="3697514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248400" y="1727200"/>
            <a:ext cx="2819400" cy="362857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11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3780" b="3780"/>
          <a:stretch>
            <a:fillRect/>
          </a:stretch>
        </p:blipFill>
        <p:spPr>
          <a:xfrm>
            <a:off x="304800" y="1905000"/>
            <a:ext cx="9052561" cy="5285232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38421"/>
          <a:stretch/>
        </p:blipFill>
        <p:spPr>
          <a:xfrm>
            <a:off x="4114800" y="990600"/>
            <a:ext cx="59436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11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548640" y="1632204"/>
            <a:ext cx="9052560" cy="5285232"/>
          </a:xfrm>
        </p:spPr>
        <p:txBody>
          <a:bodyPr/>
          <a:lstStyle/>
          <a:p>
            <a:r>
              <a:rPr lang="en-US" dirty="0" smtClean="0"/>
              <a:t>Part of the </a:t>
            </a:r>
            <a:r>
              <a:rPr lang="en-US" dirty="0" err="1" smtClean="0">
                <a:latin typeface="Inconsolata"/>
                <a:cs typeface="Inconsolata"/>
              </a:rPr>
              <a:t>ActionBar</a:t>
            </a:r>
            <a:r>
              <a:rPr lang="en-US" dirty="0" smtClean="0"/>
              <a:t> APIs</a:t>
            </a:r>
          </a:p>
          <a:p>
            <a:r>
              <a:rPr lang="en-US" dirty="0" smtClean="0"/>
              <a:t>Usually gesture-enabled using </a:t>
            </a:r>
            <a:r>
              <a:rPr lang="en-US" dirty="0" err="1" smtClean="0">
                <a:latin typeface="Inconsolata"/>
                <a:cs typeface="Inconsolata"/>
              </a:rPr>
              <a:t>ViewPager</a:t>
            </a:r>
            <a:endParaRPr lang="en-US" dirty="0" smtClean="0">
              <a:latin typeface="Inconsolata"/>
              <a:cs typeface="Inconsolat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3663077"/>
            <a:ext cx="8991600" cy="258532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mpd="sng">
            <a:solidFill>
              <a:schemeClr val="accent3"/>
            </a:solidFill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82880" rIns="274320" bIns="18288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>
                <a:latin typeface="Inconsolata"/>
                <a:cs typeface="Inconsolata"/>
              </a:rPr>
              <a:t>getActionBar</a:t>
            </a:r>
            <a:r>
              <a:rPr lang="en-US" sz="2400" dirty="0" smtClean="0">
                <a:latin typeface="Inconsolata"/>
                <a:cs typeface="Inconsolata"/>
              </a:rPr>
              <a:t>().</a:t>
            </a:r>
            <a:r>
              <a:rPr lang="en-US" sz="2400" dirty="0" err="1" smtClean="0">
                <a:latin typeface="Inconsolata"/>
                <a:cs typeface="Inconsolata"/>
              </a:rPr>
              <a:t>setNavigationMode</a:t>
            </a:r>
            <a:r>
              <a:rPr lang="en-US" sz="2400" dirty="0" smtClean="0">
                <a:latin typeface="Inconsolata"/>
                <a:cs typeface="Inconsolata"/>
              </a:rPr>
              <a:t>(</a:t>
            </a:r>
            <a:r>
              <a:rPr lang="en-US" sz="2400" b="1" dirty="0" smtClean="0">
                <a:latin typeface="Inconsolata"/>
                <a:cs typeface="Inconsolata"/>
              </a:rPr>
              <a:t>NAVIGATION_MODE_TABS</a:t>
            </a:r>
            <a:r>
              <a:rPr lang="en-US" sz="2400" dirty="0" smtClean="0">
                <a:latin typeface="Inconsolata"/>
                <a:cs typeface="Inconsolata"/>
              </a:rPr>
              <a:t>);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>
                <a:latin typeface="Inconsolata"/>
                <a:cs typeface="Inconsolata"/>
              </a:rPr>
              <a:t>ActionBar.Tab</a:t>
            </a:r>
            <a:r>
              <a:rPr lang="en-US" sz="2400" dirty="0" smtClean="0">
                <a:latin typeface="Inconsolata"/>
                <a:cs typeface="Inconsolata"/>
              </a:rPr>
              <a:t> tab = </a:t>
            </a:r>
            <a:r>
              <a:rPr lang="en-US" sz="2400" b="1" dirty="0" err="1" smtClean="0">
                <a:latin typeface="Inconsolata"/>
                <a:cs typeface="Inconsolata"/>
              </a:rPr>
              <a:t>actionBar.newTab</a:t>
            </a:r>
            <a:r>
              <a:rPr lang="en-US" sz="2400" b="1" dirty="0" smtClean="0">
                <a:latin typeface="Inconsolata"/>
                <a:cs typeface="Inconsolata"/>
              </a:rPr>
              <a:t>();</a:t>
            </a:r>
          </a:p>
          <a:p>
            <a:r>
              <a:rPr lang="en-US" sz="2400" dirty="0" err="1" smtClean="0">
                <a:latin typeface="Inconsolata"/>
                <a:cs typeface="Inconsolata"/>
              </a:rPr>
              <a:t>tab.setText</a:t>
            </a:r>
            <a:r>
              <a:rPr lang="en-US" sz="2400" dirty="0" smtClean="0">
                <a:latin typeface="Inconsolata"/>
                <a:cs typeface="Inconsolata"/>
              </a:rPr>
              <a:t>(“Tab 1”);</a:t>
            </a:r>
          </a:p>
          <a:p>
            <a:r>
              <a:rPr lang="en-US" sz="2400" dirty="0" err="1" smtClean="0">
                <a:latin typeface="Inconsolata"/>
                <a:cs typeface="Inconsolata"/>
              </a:rPr>
              <a:t>tab.setTabListener</a:t>
            </a:r>
            <a:r>
              <a:rPr lang="en-US" sz="2400" dirty="0" smtClean="0">
                <a:latin typeface="Inconsolata"/>
                <a:cs typeface="Inconsolata"/>
              </a:rPr>
              <a:t>(this);</a:t>
            </a:r>
          </a:p>
          <a:p>
            <a:r>
              <a:rPr lang="en-US" sz="2400" b="1" dirty="0" err="1" smtClean="0">
                <a:latin typeface="Inconsolata"/>
                <a:cs typeface="Inconsolata"/>
              </a:rPr>
              <a:t>getActionBar</a:t>
            </a:r>
            <a:r>
              <a:rPr lang="en-US" sz="2400" b="1" dirty="0" smtClean="0">
                <a:latin typeface="Inconsolata"/>
                <a:cs typeface="Inconsolata"/>
              </a:rPr>
              <a:t>().</a:t>
            </a:r>
            <a:r>
              <a:rPr lang="en-US" sz="2400" b="1" dirty="0" err="1" smtClean="0">
                <a:latin typeface="Inconsolata"/>
                <a:cs typeface="Inconsolata"/>
              </a:rPr>
              <a:t>addTab</a:t>
            </a:r>
            <a:r>
              <a:rPr lang="en-US" sz="2400" b="1" dirty="0" smtClean="0">
                <a:latin typeface="Inconsolata"/>
                <a:cs typeface="Inconsolata"/>
              </a:rPr>
              <a:t>(tab);</a:t>
            </a:r>
            <a:endParaRPr lang="en-US" sz="2200" b="1" dirty="0">
              <a:solidFill>
                <a:srgbClr val="3C3C3C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608751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sp>
        <p:nvSpPr>
          <p:cNvPr id="21" name="Content Placeholder 13"/>
          <p:cNvSpPr txBox="1">
            <a:spLocks/>
          </p:cNvSpPr>
          <p:nvPr/>
        </p:nvSpPr>
        <p:spPr bwMode="auto">
          <a:xfrm>
            <a:off x="457200" y="3124200"/>
            <a:ext cx="259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Content</a:t>
            </a:r>
            <a:b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(activity layout)</a:t>
            </a:r>
          </a:p>
        </p:txBody>
      </p:sp>
      <p:cxnSp>
        <p:nvCxnSpPr>
          <p:cNvPr id="32" name="Straight Connector 31"/>
          <p:cNvCxnSpPr>
            <a:endCxn id="21" idx="3"/>
          </p:cNvCxnSpPr>
          <p:nvPr/>
        </p:nvCxnSpPr>
        <p:spPr>
          <a:xfrm flipH="1">
            <a:off x="3048000" y="36576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248400" y="1727200"/>
            <a:ext cx="2819400" cy="747486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70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Layouts and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833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system</a:t>
            </a:r>
            <a:endParaRPr lang="en-US" b="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The UI for an activity is a tree consisting of view groups and views (leaf nodes).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Most commonly defined in XML under </a:t>
            </a:r>
            <a:r>
              <a:rPr lang="en-US" dirty="0" smtClean="0">
                <a:latin typeface="Inconsolata"/>
                <a:cs typeface="Inconsolata"/>
              </a:rPr>
              <a:t>res/layout/</a:t>
            </a:r>
            <a:r>
              <a:rPr lang="en-US" dirty="0" smtClean="0"/>
              <a:t>.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00400" y="3048000"/>
            <a:ext cx="3428999" cy="240065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mpd="sng">
            <a:solidFill>
              <a:schemeClr val="accent3"/>
            </a:solidFill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82880" rIns="274320" bIns="18288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&lt;view group&gt;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&lt;view group&gt;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       &lt;view&gt;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   &lt;view group&gt;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       &lt;view&gt;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       &lt;view&gt;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70817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and View Groups</a:t>
            </a:r>
            <a:endParaRPr lang="en-US" b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Reusable individual</a:t>
            </a:r>
            <a:br>
              <a:rPr lang="en-US" dirty="0" smtClean="0"/>
            </a:br>
            <a:r>
              <a:rPr lang="en-US" dirty="0" smtClean="0"/>
              <a:t>UI components</a:t>
            </a:r>
          </a:p>
          <a:p>
            <a:r>
              <a:rPr lang="en-US" dirty="0" smtClean="0"/>
              <a:t>Optionally interactive</a:t>
            </a:r>
            <a:br>
              <a:rPr lang="en-US" dirty="0" smtClean="0"/>
            </a:br>
            <a:r>
              <a:rPr lang="en-US" dirty="0" smtClean="0"/>
              <a:t>(clickable/focusable/etc.)</a:t>
            </a:r>
          </a:p>
          <a:p>
            <a:r>
              <a:rPr lang="en-US" dirty="0" smtClean="0"/>
              <a:t>Bare minimum functionality is to draw themselves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View Groups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Ordered list</a:t>
            </a:r>
            <a:r>
              <a:rPr lang="en-US" dirty="0"/>
              <a:t> </a:t>
            </a:r>
            <a:r>
              <a:rPr lang="en-US" dirty="0" smtClean="0"/>
              <a:t>of Views and View Groups</a:t>
            </a:r>
          </a:p>
          <a:p>
            <a:r>
              <a:rPr lang="en-US" dirty="0" smtClean="0"/>
              <a:t>In charge of positioning and sizing their child views and layouts</a:t>
            </a:r>
          </a:p>
          <a:p>
            <a:r>
              <a:rPr lang="en-US" dirty="0" smtClean="0"/>
              <a:t>Simple layouts and more complex groups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err="1" smtClean="0">
                <a:latin typeface="Inconsolata"/>
                <a:cs typeface="Inconsolata"/>
              </a:rPr>
              <a:t>ListView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1453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and View Groups</a:t>
            </a:r>
            <a:endParaRPr lang="en-US" b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 err="1">
                <a:latin typeface="Inconsolata"/>
                <a:cs typeface="Inconsolata"/>
              </a:rPr>
              <a:t>TextView</a:t>
            </a:r>
            <a:endParaRPr lang="en-US" dirty="0"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>
                <a:latin typeface="Inconsolata"/>
                <a:cs typeface="Inconsolata"/>
              </a:rPr>
              <a:t>EditText</a:t>
            </a:r>
            <a:endParaRPr lang="en-US" dirty="0"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Inconsolata"/>
                <a:cs typeface="Inconsolata"/>
              </a:rPr>
              <a:t>Spinner</a:t>
            </a:r>
          </a:p>
          <a:p>
            <a:pPr>
              <a:spcBef>
                <a:spcPts val="0"/>
              </a:spcBef>
            </a:pPr>
            <a:r>
              <a:rPr lang="en-US" dirty="0" err="1">
                <a:latin typeface="Inconsolata"/>
                <a:cs typeface="Inconsolata"/>
              </a:rPr>
              <a:t>ImageView</a:t>
            </a:r>
            <a:endParaRPr lang="en-US" dirty="0"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Inconsolata"/>
                <a:cs typeface="Inconsolata"/>
              </a:rPr>
              <a:t>Button</a:t>
            </a:r>
          </a:p>
          <a:p>
            <a:pPr>
              <a:spcBef>
                <a:spcPts val="0"/>
              </a:spcBef>
            </a:pPr>
            <a:r>
              <a:rPr lang="en-US" dirty="0" err="1" smtClean="0">
                <a:latin typeface="Inconsolata"/>
                <a:cs typeface="Inconsolata"/>
              </a:rPr>
              <a:t>WebView</a:t>
            </a:r>
            <a:endParaRPr lang="en-US" dirty="0"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latin typeface="Inconsolata"/>
                <a:cs typeface="Inconsolata"/>
              </a:rPr>
              <a:t>SurfaceView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B1B1B1"/>
                </a:solidFill>
              </a:rPr>
              <a:t>Your own custom views</a:t>
            </a:r>
            <a:endParaRPr lang="en-US" dirty="0">
              <a:solidFill>
                <a:srgbClr val="B1B1B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5109529" y="1484736"/>
            <a:ext cx="4720271" cy="725064"/>
          </a:xfrm>
        </p:spPr>
        <p:txBody>
          <a:bodyPr/>
          <a:lstStyle/>
          <a:p>
            <a:r>
              <a:rPr lang="en-US" dirty="0" smtClean="0"/>
              <a:t>Layouts (simple View Groups)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 err="1" smtClean="0">
                <a:latin typeface="Inconsolata"/>
                <a:cs typeface="Inconsolata"/>
              </a:rPr>
              <a:t>FrameLayout</a:t>
            </a:r>
            <a:endParaRPr lang="en-US" strike="sngStrike" dirty="0">
              <a:solidFill>
                <a:schemeClr val="tx1">
                  <a:lumMod val="40000"/>
                  <a:lumOff val="60000"/>
                </a:schemeClr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>
                <a:latin typeface="Inconsolata"/>
                <a:cs typeface="Inconsolata"/>
              </a:rPr>
              <a:t>LinearLayout</a:t>
            </a:r>
            <a:endParaRPr lang="en-US" dirty="0"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latin typeface="Inconsolata"/>
                <a:cs typeface="Inconsolata"/>
              </a:rPr>
              <a:t>RelativeLayout</a:t>
            </a:r>
            <a:endParaRPr lang="en-US" dirty="0" smtClean="0"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latin typeface="Inconsolata"/>
                <a:cs typeface="Inconsolata"/>
              </a:rPr>
              <a:t>GridLayout</a:t>
            </a:r>
            <a:endParaRPr lang="en-US" dirty="0" smtClean="0"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B1B1B1"/>
                </a:solidFill>
              </a:rPr>
              <a:t>Your own custom layouts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Complex View </a:t>
            </a:r>
            <a:r>
              <a:rPr lang="en-US" b="1" dirty="0"/>
              <a:t>Groups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err="1" smtClean="0">
                <a:latin typeface="Inconsolata"/>
                <a:cs typeface="Inconsolata"/>
              </a:rPr>
              <a:t>ScrollView</a:t>
            </a:r>
            <a:endParaRPr lang="en-US" dirty="0"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latin typeface="Inconsolata"/>
                <a:cs typeface="Inconsolata"/>
              </a:rPr>
              <a:t>ListView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8974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77647" indent="-514170">
              <a:buFont typeface="+mj-lt"/>
              <a:buAutoNum type="arabicPeriod"/>
            </a:pPr>
            <a:r>
              <a:rPr lang="en-US" dirty="0" smtClean="0"/>
              <a:t>Designing for Android</a:t>
            </a:r>
          </a:p>
          <a:p>
            <a:pPr marL="577647" indent="-514170">
              <a:buFont typeface="+mj-lt"/>
              <a:buAutoNum type="arabicPeriod"/>
            </a:pPr>
            <a:r>
              <a:rPr lang="en-US" dirty="0" smtClean="0"/>
              <a:t>Layouts and resources</a:t>
            </a:r>
          </a:p>
          <a:p>
            <a:pPr marL="577647" indent="-514170">
              <a:buFont typeface="+mj-lt"/>
              <a:buAutoNum type="arabicPeriod"/>
            </a:pPr>
            <a:r>
              <a:rPr lang="en-US" dirty="0" smtClean="0"/>
              <a:t>Tablet considerations</a:t>
            </a:r>
            <a:endParaRPr lang="en-US" dirty="0"/>
          </a:p>
          <a:p>
            <a:pPr marL="577647" indent="-514170">
              <a:buFont typeface="+mj-lt"/>
              <a:buAutoNum type="arabicPeriod"/>
            </a:pPr>
            <a:r>
              <a:rPr lang="en-US" dirty="0" smtClean="0"/>
              <a:t>System UI integration</a:t>
            </a:r>
          </a:p>
          <a:p>
            <a:pPr marL="577647" indent="-514170">
              <a:buFont typeface="+mj-lt"/>
              <a:buAutoNum type="arabicPeriod"/>
            </a:pPr>
            <a:r>
              <a:rPr lang="en-US" dirty="0" smtClean="0"/>
              <a:t>UI prototyping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6800" y="-2438400"/>
            <a:ext cx="7675182" cy="133312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5206" y="259761"/>
            <a:ext cx="4819950" cy="4637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Roboto Thin"/>
                <a:cs typeface="Roboto Thin"/>
              </a:rPr>
              <a:t>Anatomy of</a:t>
            </a:r>
            <a:br>
              <a:rPr lang="en-US" sz="4800" dirty="0" smtClean="0">
                <a:solidFill>
                  <a:schemeClr val="bg1"/>
                </a:solidFill>
                <a:latin typeface="Roboto Thin"/>
                <a:cs typeface="Roboto Thin"/>
              </a:rPr>
            </a:br>
            <a:r>
              <a:rPr lang="en-US" sz="4800" dirty="0" smtClean="0">
                <a:solidFill>
                  <a:schemeClr val="bg1"/>
                </a:solidFill>
                <a:latin typeface="Roboto Thin"/>
                <a:cs typeface="Roboto Thin"/>
              </a:rPr>
              <a:t>a simple layout</a:t>
            </a:r>
            <a:endParaRPr lang="en-US" sz="4800" dirty="0">
              <a:solidFill>
                <a:schemeClr val="bg1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3245907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6800" y="-2438400"/>
            <a:ext cx="7675182" cy="133312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990599"/>
            <a:ext cx="4673600" cy="3818467"/>
          </a:xfrm>
          <a:prstGeom prst="rect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33399" y="1066799"/>
            <a:ext cx="4512733" cy="2048934"/>
          </a:xfrm>
          <a:prstGeom prst="rect">
            <a:avLst/>
          </a:prstGeom>
          <a:noFill/>
          <a:ln w="5715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5105400" y="1104900"/>
            <a:ext cx="1524000" cy="342900"/>
          </a:xfrm>
          <a:prstGeom prst="straightConnector1">
            <a:avLst/>
          </a:prstGeom>
          <a:ln w="57150" cmpd="sng">
            <a:solidFill>
              <a:srgbClr val="33B5E5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629400" y="762000"/>
            <a:ext cx="22860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latin typeface="Inconsolata"/>
                <a:cs typeface="Inconsolata"/>
              </a:rPr>
              <a:t>&lt;</a:t>
            </a:r>
            <a:r>
              <a:rPr lang="en-US" b="1" dirty="0" err="1" smtClean="0">
                <a:latin typeface="Inconsolata"/>
                <a:cs typeface="Inconsolata"/>
              </a:rPr>
              <a:t>FrameLayout</a:t>
            </a:r>
            <a:r>
              <a:rPr lang="en-US" b="1" dirty="0" smtClean="0">
                <a:latin typeface="Inconsolata"/>
                <a:cs typeface="Inconsolata"/>
              </a:rPr>
              <a:t>&gt;</a:t>
            </a:r>
            <a:endParaRPr lang="en-US" b="1" dirty="0">
              <a:latin typeface="Inconsolata"/>
              <a:cs typeface="Inconsolata"/>
            </a:endParaRPr>
          </a:p>
        </p:txBody>
      </p:sp>
      <p:cxnSp>
        <p:nvCxnSpPr>
          <p:cNvPr id="12" name="Straight Arrow Connector 11"/>
          <p:cNvCxnSpPr>
            <a:stCxn id="13" idx="1"/>
            <a:endCxn id="4" idx="3"/>
          </p:cNvCxnSpPr>
          <p:nvPr/>
        </p:nvCxnSpPr>
        <p:spPr>
          <a:xfrm flipH="1" flipV="1">
            <a:off x="5046132" y="2091266"/>
            <a:ext cx="440268" cy="309034"/>
          </a:xfrm>
          <a:prstGeom prst="straightConnector1">
            <a:avLst/>
          </a:prstGeom>
          <a:ln w="57150" cmpd="sng">
            <a:solidFill>
              <a:schemeClr val="accent5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486400" y="1905000"/>
            <a:ext cx="4572000" cy="990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latin typeface="Inconsolata"/>
                <a:cs typeface="Inconsolata"/>
              </a:rPr>
              <a:t>&lt;</a:t>
            </a:r>
            <a:r>
              <a:rPr lang="en-US" b="1" dirty="0" err="1" smtClean="0">
                <a:latin typeface="Inconsolata"/>
                <a:cs typeface="Inconsolata"/>
              </a:rPr>
              <a:t>LinearLayout</a:t>
            </a:r>
            <a:r>
              <a:rPr lang="en-US" b="1" dirty="0">
                <a:latin typeface="Inconsolata"/>
                <a:cs typeface="Inconsolata"/>
              </a:rPr>
              <a:t/>
            </a:r>
            <a:br>
              <a:rPr lang="en-US" b="1" dirty="0">
                <a:latin typeface="Inconsolata"/>
                <a:cs typeface="Inconsolata"/>
              </a:rPr>
            </a:br>
            <a:r>
              <a:rPr lang="en-US" b="1" dirty="0" smtClean="0">
                <a:latin typeface="Inconsolata"/>
                <a:cs typeface="Inconsolata"/>
              </a:rPr>
              <a:t> orientation=“vertical”&gt;</a:t>
            </a:r>
            <a:endParaRPr lang="en-US" b="1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830949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6800" y="-2438400"/>
            <a:ext cx="7675182" cy="133312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9599" y="1143000"/>
            <a:ext cx="4364281" cy="492535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33399" y="1066799"/>
            <a:ext cx="4512733" cy="2048934"/>
          </a:xfrm>
          <a:prstGeom prst="rect">
            <a:avLst/>
          </a:prstGeom>
          <a:noFill/>
          <a:ln w="5715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57200" y="990599"/>
            <a:ext cx="4673600" cy="3818467"/>
          </a:xfrm>
          <a:prstGeom prst="rect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562600" y="571500"/>
            <a:ext cx="4114800" cy="990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latin typeface="Inconsolata"/>
                <a:cs typeface="Inconsolata"/>
              </a:rPr>
              <a:t>&lt;</a:t>
            </a:r>
            <a:r>
              <a:rPr lang="en-US" b="1" dirty="0" err="1" smtClean="0">
                <a:latin typeface="Inconsolata"/>
                <a:cs typeface="Inconsolata"/>
              </a:rPr>
              <a:t>LinearLayout</a:t>
            </a:r>
            <a:r>
              <a:rPr lang="en-US" b="1" dirty="0">
                <a:latin typeface="Inconsolata"/>
                <a:cs typeface="Inconsolata"/>
              </a:rPr>
              <a:t/>
            </a:r>
            <a:br>
              <a:rPr lang="en-US" b="1" dirty="0">
                <a:latin typeface="Inconsolata"/>
                <a:cs typeface="Inconsolata"/>
              </a:rPr>
            </a:br>
            <a:r>
              <a:rPr lang="en-US" b="1" dirty="0" smtClean="0">
                <a:latin typeface="Inconsolata"/>
                <a:cs typeface="Inconsolata"/>
              </a:rPr>
              <a:t> orientation=“vertical”&gt;</a:t>
            </a:r>
            <a:endParaRPr lang="en-US" b="1" dirty="0">
              <a:latin typeface="Inconsolata"/>
              <a:cs typeface="Inconsolat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9599" y="1676400"/>
            <a:ext cx="4364281" cy="492535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09800" y="2362201"/>
            <a:ext cx="2764080" cy="685800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/>
          <p:cNvCxnSpPr>
            <a:endCxn id="3" idx="3"/>
          </p:cNvCxnSpPr>
          <p:nvPr/>
        </p:nvCxnSpPr>
        <p:spPr>
          <a:xfrm flipH="1" flipV="1">
            <a:off x="4973880" y="1389268"/>
            <a:ext cx="1122120" cy="668132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019800" y="1905000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latin typeface="Inconsolata"/>
                <a:cs typeface="Inconsolata"/>
              </a:rPr>
              <a:t>&lt;</a:t>
            </a:r>
            <a:r>
              <a:rPr lang="en-US" b="1" dirty="0" err="1" smtClean="0">
                <a:latin typeface="Inconsolata"/>
                <a:cs typeface="Inconsolata"/>
              </a:rPr>
              <a:t>EditText</a:t>
            </a:r>
            <a:r>
              <a:rPr lang="en-US" b="1" dirty="0" smtClean="0">
                <a:latin typeface="Inconsolata"/>
                <a:cs typeface="Inconsolata"/>
              </a:rPr>
              <a:t>&gt;</a:t>
            </a:r>
            <a:endParaRPr lang="en-US" b="1" dirty="0">
              <a:latin typeface="Inconsolata"/>
              <a:cs typeface="Inconsolata"/>
            </a:endParaRPr>
          </a:p>
        </p:txBody>
      </p:sp>
      <p:cxnSp>
        <p:nvCxnSpPr>
          <p:cNvPr id="22" name="Straight Arrow Connector 21"/>
          <p:cNvCxnSpPr>
            <a:endCxn id="15" idx="3"/>
          </p:cNvCxnSpPr>
          <p:nvPr/>
        </p:nvCxnSpPr>
        <p:spPr>
          <a:xfrm flipH="1" flipV="1">
            <a:off x="4973880" y="1922668"/>
            <a:ext cx="1122120" cy="439532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019800" y="2971800"/>
            <a:ext cx="15240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latin typeface="Inconsolata"/>
                <a:cs typeface="Inconsolata"/>
              </a:rPr>
              <a:t>&lt;Button&gt;</a:t>
            </a:r>
            <a:endParaRPr lang="en-US" b="1" dirty="0">
              <a:latin typeface="Inconsolata"/>
              <a:cs typeface="Inconsolata"/>
            </a:endParaRPr>
          </a:p>
        </p:txBody>
      </p:sp>
      <p:cxnSp>
        <p:nvCxnSpPr>
          <p:cNvPr id="28" name="Straight Arrow Connector 27"/>
          <p:cNvCxnSpPr>
            <a:stCxn id="27" idx="1"/>
            <a:endCxn id="16" idx="3"/>
          </p:cNvCxnSpPr>
          <p:nvPr/>
        </p:nvCxnSpPr>
        <p:spPr>
          <a:xfrm flipH="1" flipV="1">
            <a:off x="4973880" y="2705101"/>
            <a:ext cx="1045920" cy="571499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2" idx="1"/>
          </p:cNvCxnSpPr>
          <p:nvPr/>
        </p:nvCxnSpPr>
        <p:spPr>
          <a:xfrm flipH="1">
            <a:off x="5105400" y="4305300"/>
            <a:ext cx="1143000" cy="38100"/>
          </a:xfrm>
          <a:prstGeom prst="straightConnector1">
            <a:avLst/>
          </a:prstGeom>
          <a:ln w="57150" cmpd="sng">
            <a:solidFill>
              <a:srgbClr val="33B5E5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248400" y="3962400"/>
            <a:ext cx="21336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latin typeface="Inconsolata"/>
                <a:cs typeface="Inconsolata"/>
              </a:rPr>
              <a:t>&lt;</a:t>
            </a:r>
            <a:r>
              <a:rPr lang="en-US" b="1" dirty="0" err="1" smtClean="0">
                <a:latin typeface="Inconsolata"/>
                <a:cs typeface="Inconsolata"/>
              </a:rPr>
              <a:t>ScrollView</a:t>
            </a:r>
            <a:r>
              <a:rPr lang="en-US" b="1" dirty="0" smtClean="0">
                <a:latin typeface="Inconsolata"/>
                <a:cs typeface="Inconsolata"/>
              </a:rPr>
              <a:t>&gt;</a:t>
            </a:r>
            <a:endParaRPr lang="en-US" b="1" dirty="0">
              <a:latin typeface="Inconsolata"/>
              <a:cs typeface="Inconsolata"/>
            </a:endParaRPr>
          </a:p>
        </p:txBody>
      </p:sp>
      <p:cxnSp>
        <p:nvCxnSpPr>
          <p:cNvPr id="9" name="Straight Arrow Connector 8"/>
          <p:cNvCxnSpPr>
            <a:stCxn id="10" idx="1"/>
          </p:cNvCxnSpPr>
          <p:nvPr/>
        </p:nvCxnSpPr>
        <p:spPr>
          <a:xfrm flipH="1">
            <a:off x="5029200" y="1066800"/>
            <a:ext cx="533400" cy="114300"/>
          </a:xfrm>
          <a:prstGeom prst="straightConnector1">
            <a:avLst/>
          </a:prstGeom>
          <a:ln w="57150" cmpd="sng">
            <a:solidFill>
              <a:schemeClr val="accent5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704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381000"/>
            <a:ext cx="5638800" cy="7017304"/>
          </a:xfrm>
          <a:prstGeom prst="rect">
            <a:avLst/>
          </a:prstGeom>
          <a:noFill/>
          <a:ln w="12700" cmpd="sng">
            <a:noFill/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&lt;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ScrollView</a:t>
            </a:r>
            <a:endParaRPr lang="en-US" sz="1200" b="1" dirty="0">
              <a:solidFill>
                <a:schemeClr val="accent1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  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  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"&gt;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5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&lt;</a:t>
            </a:r>
            <a:r>
              <a:rPr lang="en-US" sz="1200" b="1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LinearLayout</a:t>
            </a:r>
            <a:endParaRPr lang="en-US" sz="1200" b="1" dirty="0">
              <a:solidFill>
                <a:schemeClr val="accent5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android:orientation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="vertical"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android:padding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="16dp"&gt;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&lt;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EditText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="@+id/email"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android:hint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="@string/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prompt_email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android:inputType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textEmailAddress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android:singleLine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="true"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&lt;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EditText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="@+id/password"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android:hint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="@string/</a:t>
            </a:r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prompt_password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  <a:endParaRPr lang="en-US" sz="1200" dirty="0" smtClean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</a:t>
            </a:r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android:inputType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textPassword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android:maxLines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="2"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android:singleLine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="true"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&lt;Button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="@+id/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sign_in_button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android:layout_gravity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="right"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android:layout_marginTop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="16dp"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android:paddingLeft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="32dp"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android:paddingRight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="32dp"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android:text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="@string/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action_sign_in_register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&lt;/</a:t>
            </a:r>
            <a:r>
              <a:rPr lang="en-US" sz="1200" b="1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LinearLayout</a:t>
            </a: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&lt;/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ScrollView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&gt;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57800" y="-1219200"/>
            <a:ext cx="5042957" cy="8759282"/>
            <a:chOff x="-1066800" y="-2438400"/>
            <a:chExt cx="7675182" cy="133312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066800" y="-2438400"/>
              <a:ext cx="7675182" cy="1333128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09599" y="1143000"/>
              <a:ext cx="4364281" cy="492535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33399" y="1066799"/>
              <a:ext cx="4512733" cy="2048934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57200" y="990599"/>
              <a:ext cx="4673600" cy="3818467"/>
            </a:xfrm>
            <a:prstGeom prst="rect">
              <a:avLst/>
            </a:prstGeom>
            <a:noFill/>
            <a:ln w="57150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9599" y="1676400"/>
              <a:ext cx="4364281" cy="492535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362201"/>
              <a:ext cx="2764080" cy="685800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01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resources</a:t>
            </a:r>
            <a:endParaRPr lang="en-US" dirty="0"/>
          </a:p>
        </p:txBody>
      </p:sp>
      <p:pic>
        <p:nvPicPr>
          <p:cNvPr id="22" name="Content Placeholder 21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9182" b="-9182"/>
          <a:stretch>
            <a:fillRect/>
          </a:stretch>
        </p:blipFill>
        <p:spPr>
          <a:xfrm>
            <a:off x="952500" y="1447799"/>
            <a:ext cx="3543300" cy="409122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One universal app binary contains all resources</a:t>
            </a:r>
          </a:p>
          <a:p>
            <a:r>
              <a:rPr lang="en-US" dirty="0" smtClean="0"/>
              <a:t>System chooses at runtime which resources to use</a:t>
            </a:r>
          </a:p>
        </p:txBody>
      </p:sp>
    </p:spTree>
    <p:extLst>
      <p:ext uri="{BB962C8B-B14F-4D97-AF65-F5344CB8AC3E}">
        <p14:creationId xmlns:p14="http://schemas.microsoft.com/office/powerpoint/2010/main" val="29598196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4294967295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-3508" b="-3508"/>
          <a:stretch>
            <a:fillRect/>
          </a:stretch>
        </p:blipFill>
        <p:spPr>
          <a:xfrm>
            <a:off x="774700" y="608013"/>
            <a:ext cx="4102100" cy="6375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82815" y="1803749"/>
            <a:ext cx="3952758" cy="891853"/>
          </a:xfrm>
          <a:prstGeom prst="rect">
            <a:avLst/>
          </a:prstGeom>
          <a:noFill/>
        </p:spPr>
        <p:txBody>
          <a:bodyPr wrap="square" lIns="71623" tIns="35812" rIns="71623" bIns="35812" rtlCol="0" anchor="ctr">
            <a:noAutofit/>
          </a:bodyPr>
          <a:lstStyle/>
          <a:p>
            <a:pPr algn="l"/>
            <a:r>
              <a:rPr lang="en-US" sz="2200" dirty="0" err="1" smtClean="0">
                <a:latin typeface="Roboto Light"/>
                <a:cs typeface="Roboto Light"/>
              </a:rPr>
              <a:t>PNGs</a:t>
            </a:r>
            <a:r>
              <a:rPr lang="en-US" sz="2200" dirty="0" smtClean="0">
                <a:latin typeface="Roboto Light"/>
                <a:cs typeface="Roboto Light"/>
              </a:rPr>
              <a:t>, 9-patch </a:t>
            </a:r>
            <a:r>
              <a:rPr lang="en-US" sz="2200" dirty="0" err="1" smtClean="0">
                <a:latin typeface="Roboto Light"/>
                <a:cs typeface="Roboto Light"/>
              </a:rPr>
              <a:t>PNGs</a:t>
            </a:r>
            <a:r>
              <a:rPr lang="en-US" sz="2200" dirty="0" smtClean="0">
                <a:latin typeface="Roboto Light"/>
                <a:cs typeface="Roboto Light"/>
              </a:rPr>
              <a:t>,</a:t>
            </a:r>
            <a:br>
              <a:rPr lang="en-US" sz="2200" dirty="0" smtClean="0">
                <a:latin typeface="Roboto Light"/>
                <a:cs typeface="Roboto Light"/>
              </a:rPr>
            </a:br>
            <a:r>
              <a:rPr lang="en-US" sz="2200" dirty="0" smtClean="0">
                <a:latin typeface="Roboto Light"/>
                <a:cs typeface="Roboto Light"/>
              </a:rPr>
              <a:t>optimized for multi. densities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82816" y="2732484"/>
            <a:ext cx="3948708" cy="2267905"/>
          </a:xfrm>
          <a:prstGeom prst="rect">
            <a:avLst/>
          </a:prstGeom>
          <a:noFill/>
        </p:spPr>
        <p:txBody>
          <a:bodyPr wrap="square" lIns="71623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Layout XML</a:t>
            </a:r>
            <a:br>
              <a:rPr lang="en-US" sz="2200" dirty="0" smtClean="0">
                <a:latin typeface="Roboto Light"/>
                <a:cs typeface="Roboto Light"/>
              </a:rPr>
            </a:br>
            <a:r>
              <a:rPr lang="en-US" sz="2200" dirty="0" smtClean="0">
                <a:latin typeface="Roboto Light"/>
                <a:cs typeface="Roboto Light"/>
              </a:rPr>
              <a:t>optimized for</a:t>
            </a:r>
            <a:br>
              <a:rPr lang="en-US" sz="2200" dirty="0" smtClean="0">
                <a:latin typeface="Roboto Light"/>
                <a:cs typeface="Roboto Light"/>
              </a:rPr>
            </a:br>
            <a:r>
              <a:rPr lang="en-US" sz="2200" dirty="0" smtClean="0">
                <a:latin typeface="Roboto Light"/>
                <a:cs typeface="Roboto Light"/>
              </a:rPr>
              <a:t>physical size and orientation 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82816" y="5441307"/>
            <a:ext cx="3948708" cy="1392894"/>
          </a:xfrm>
          <a:prstGeom prst="rect">
            <a:avLst/>
          </a:prstGeom>
          <a:noFill/>
        </p:spPr>
        <p:txBody>
          <a:bodyPr wrap="square" lIns="71623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Strings XML localized for your target regions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82815" y="1335881"/>
            <a:ext cx="3952758" cy="457846"/>
          </a:xfrm>
          <a:prstGeom prst="rect">
            <a:avLst/>
          </a:prstGeom>
          <a:noFill/>
        </p:spPr>
        <p:txBody>
          <a:bodyPr wrap="square" lIns="71623" tIns="35812" rIns="71623" bIns="35812" rtlCol="0" anchor="ctr">
            <a:noAutofit/>
          </a:bodyPr>
          <a:lstStyle/>
          <a:p>
            <a:pPr algn="l"/>
            <a:r>
              <a:rPr lang="en-US" sz="2200" dirty="0" err="1" smtClean="0">
                <a:latin typeface="Roboto Light"/>
                <a:cs typeface="Roboto Light"/>
              </a:rPr>
              <a:t>Drawable</a:t>
            </a:r>
            <a:r>
              <a:rPr lang="en-US" sz="2200" dirty="0" smtClean="0">
                <a:latin typeface="Roboto Light"/>
                <a:cs typeface="Roboto Light"/>
              </a:rPr>
              <a:t> XML</a:t>
            </a:r>
            <a:endParaRPr lang="en-US" sz="2200" dirty="0">
              <a:latin typeface="Roboto Light"/>
              <a:cs typeface="Roboto Light"/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1139428" y="1322750"/>
            <a:ext cx="8192095" cy="5521472"/>
            <a:chOff x="1473200" y="1659921"/>
            <a:chExt cx="10591800" cy="6928906"/>
          </a:xfrm>
        </p:grpSpPr>
        <p:sp>
          <p:nvSpPr>
            <p:cNvPr id="12" name="Rectangle 11"/>
            <p:cNvSpPr/>
            <p:nvPr/>
          </p:nvSpPr>
          <p:spPr bwMode="auto">
            <a:xfrm>
              <a:off x="1473200" y="1659921"/>
              <a:ext cx="10591800" cy="6928906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716236"/>
              <a:endParaRPr lang="en-US" sz="3300" dirty="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 bwMode="auto">
            <a:xfrm>
              <a:off x="1549400" y="3390525"/>
              <a:ext cx="10439400" cy="1588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solidFill>
                <a:schemeClr val="tx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1549400" y="6248400"/>
              <a:ext cx="10439400" cy="1588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solidFill>
                <a:schemeClr val="tx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1549400" y="2259262"/>
              <a:ext cx="10439400" cy="1588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solidFill>
                <a:schemeClr val="tx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1549400" y="6819525"/>
              <a:ext cx="10439400" cy="1588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solidFill>
                <a:schemeClr val="tx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4" name="TextBox 23"/>
          <p:cNvSpPr txBox="1"/>
          <p:nvPr/>
        </p:nvSpPr>
        <p:spPr>
          <a:xfrm>
            <a:off x="5382816" y="4979194"/>
            <a:ext cx="3948708" cy="452092"/>
          </a:xfrm>
          <a:prstGeom prst="rect">
            <a:avLst/>
          </a:prstGeom>
          <a:noFill/>
        </p:spPr>
        <p:txBody>
          <a:bodyPr wrap="square" lIns="71623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Strings, styles, themes, etc.</a:t>
            </a:r>
            <a:endParaRPr lang="en-US" sz="2200" dirty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41143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DIP units keep things the</a:t>
            </a:r>
            <a:br>
              <a:rPr lang="en-US" dirty="0" smtClean="0"/>
            </a:br>
            <a:r>
              <a:rPr lang="en-US" b="1" dirty="0" smtClean="0"/>
              <a:t>same physical size </a:t>
            </a:r>
            <a:r>
              <a:rPr lang="en-US" dirty="0" smtClean="0"/>
              <a:t>across any screen.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Inconsolata"/>
                <a:cs typeface="Inconsolata"/>
              </a:rPr>
              <a:t>1 </a:t>
            </a:r>
            <a:r>
              <a:rPr lang="en-US" dirty="0">
                <a:latin typeface="Inconsolata"/>
                <a:cs typeface="Inconsolata"/>
              </a:rPr>
              <a:t>dip = 1 pixel </a:t>
            </a:r>
            <a:r>
              <a:rPr lang="en-US" dirty="0" smtClean="0">
                <a:latin typeface="Inconsolata"/>
                <a:cs typeface="Inconsolata"/>
              </a:rPr>
              <a:t> @ </a:t>
            </a:r>
            <a:r>
              <a:rPr lang="en-US" dirty="0">
                <a:latin typeface="Inconsolata"/>
                <a:cs typeface="Inconsolata"/>
              </a:rPr>
              <a:t>MDPI (160 dpi</a:t>
            </a:r>
            <a:r>
              <a:rPr lang="en-US" dirty="0" smtClean="0">
                <a:latin typeface="Inconsolata"/>
                <a:cs typeface="Inconsolata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Inconsolata"/>
                <a:cs typeface="Inconsolata"/>
              </a:rPr>
              <a:t>1 dip = 2 pixels @ XHDPI (320 dpi)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density and DIP units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482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4294967295"/>
          </p:nvPr>
        </p:nvSpPr>
        <p:spPr>
          <a:xfrm>
            <a:off x="533400" y="2133600"/>
            <a:ext cx="9051925" cy="2049463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 smtClean="0"/>
              <a:t>Q: </a:t>
            </a:r>
            <a:r>
              <a:rPr lang="en-US" sz="4200" dirty="0" smtClean="0"/>
              <a:t>What is the Nexus 7’s screen resolution in DIPs if it’s </a:t>
            </a:r>
            <a:r>
              <a:rPr lang="en-US" sz="4200" b="1" dirty="0" smtClean="0"/>
              <a:t>1280x800</a:t>
            </a:r>
            <a:r>
              <a:rPr lang="en-US" sz="4200" dirty="0" smtClean="0"/>
              <a:t> </a:t>
            </a:r>
            <a:r>
              <a:rPr lang="en-US" sz="4200" b="1" dirty="0" err="1" smtClean="0"/>
              <a:t>px</a:t>
            </a:r>
            <a:r>
              <a:rPr lang="en-US" sz="4200" b="1" dirty="0" smtClean="0"/>
              <a:t> </a:t>
            </a:r>
            <a:r>
              <a:rPr lang="en-US" sz="4200" dirty="0" smtClean="0"/>
              <a:t>and </a:t>
            </a:r>
            <a:r>
              <a:rPr lang="en-US" sz="4200" b="1" dirty="0" smtClean="0"/>
              <a:t>213dpi</a:t>
            </a:r>
            <a:r>
              <a:rPr lang="en-US" sz="4200" dirty="0" smtClean="0"/>
              <a:t>?</a:t>
            </a:r>
          </a:p>
        </p:txBody>
      </p:sp>
      <p:sp>
        <p:nvSpPr>
          <p:cNvPr id="5" name="Content Placeholder 8"/>
          <p:cNvSpPr txBox="1">
            <a:spLocks/>
          </p:cNvSpPr>
          <p:nvPr/>
        </p:nvSpPr>
        <p:spPr bwMode="auto">
          <a:xfrm>
            <a:off x="533400" y="4808913"/>
            <a:ext cx="9052560" cy="204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599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800">
                <a:solidFill>
                  <a:schemeClr val="tx1">
                    <a:lumMod val="60000"/>
                    <a:lumOff val="40000"/>
                  </a:schemeClr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rgbClr val="FF0000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rgbClr val="FF0000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rgbClr val="FF0000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4200" b="1" dirty="0" smtClean="0">
                <a:solidFill>
                  <a:schemeClr val="accent1"/>
                </a:solidFill>
              </a:rPr>
              <a:t>A: ~960x600 dip</a:t>
            </a:r>
          </a:p>
        </p:txBody>
      </p:sp>
    </p:spTree>
    <p:extLst>
      <p:ext uri="{BB962C8B-B14F-4D97-AF65-F5344CB8AC3E}">
        <p14:creationId xmlns:p14="http://schemas.microsoft.com/office/powerpoint/2010/main" val="32652399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density and DIP units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419600"/>
            <a:ext cx="3905298" cy="18161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502920" y="2286000"/>
            <a:ext cx="9052560" cy="1447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Icons and other PNG files should generally be provided for multiple densities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5223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Bitmaps (.</a:t>
            </a:r>
            <a:r>
              <a:rPr lang="en-US" dirty="0" err="1" smtClean="0"/>
              <a:t>png</a:t>
            </a:r>
            <a:r>
              <a:rPr lang="en-US" dirty="0" smtClean="0"/>
              <a:t>)</a:t>
            </a:r>
          </a:p>
          <a:p>
            <a:r>
              <a:rPr lang="en-US" dirty="0" smtClean="0"/>
              <a:t>9-patches (.9.png)</a:t>
            </a:r>
          </a:p>
          <a:p>
            <a:r>
              <a:rPr lang="en-US" dirty="0" smtClean="0"/>
              <a:t>State Lists (.xml)</a:t>
            </a:r>
          </a:p>
          <a:p>
            <a:r>
              <a:rPr lang="en-US" dirty="0" smtClean="0"/>
              <a:t>Basic Vector Shapes (.xml)</a:t>
            </a:r>
          </a:p>
          <a:p>
            <a:r>
              <a:rPr lang="en-US" dirty="0" smtClean="0"/>
              <a:t>Color </a:t>
            </a:r>
            <a:r>
              <a:rPr lang="en-US" dirty="0" err="1" smtClean="0"/>
              <a:t>Drawables</a:t>
            </a:r>
            <a:r>
              <a:rPr lang="en-US" dirty="0" smtClean="0"/>
              <a:t> (.xml)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Drawable</a:t>
            </a:r>
            <a:r>
              <a:rPr lang="en-US" dirty="0" err="1"/>
              <a:t>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70101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for Android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81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2920" y="5122164"/>
            <a:ext cx="9052560" cy="2421636"/>
          </a:xfrm>
        </p:spPr>
        <p:txBody>
          <a:bodyPr/>
          <a:lstStyle/>
          <a:p>
            <a:r>
              <a:rPr lang="en-US" dirty="0" smtClean="0"/>
              <a:t>Border pixels indicate stretchable regions</a:t>
            </a:r>
          </a:p>
          <a:p>
            <a:r>
              <a:rPr lang="en-US" dirty="0" smtClean="0"/>
              <a:t>Make density-specific versions (</a:t>
            </a:r>
            <a:r>
              <a:rPr lang="en-US" dirty="0" smtClean="0">
                <a:latin typeface="Inconsolata"/>
                <a:cs typeface="Inconsolata"/>
              </a:rPr>
              <a:t>-</a:t>
            </a:r>
            <a:r>
              <a:rPr lang="en-US" dirty="0" err="1" smtClean="0">
                <a:latin typeface="Inconsolata"/>
                <a:cs typeface="Inconsolata"/>
              </a:rPr>
              <a:t>xhdpi</a:t>
            </a:r>
            <a:r>
              <a:rPr lang="en-US" dirty="0" smtClean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9-patches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– 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  <a:latin typeface="Inconsolata"/>
                <a:cs typeface="Inconsolata"/>
              </a:rPr>
              <a:t>foo.9.png</a:t>
            </a:r>
            <a:endParaRPr lang="en-US" b="0" dirty="0">
              <a:solidFill>
                <a:schemeClr val="bg1">
                  <a:lumMod val="65000"/>
                </a:schemeClr>
              </a:solidFill>
              <a:latin typeface="Inconsolata"/>
              <a:cs typeface="Inconsolata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t="8147" b="9932"/>
          <a:stretch>
            <a:fillRect/>
          </a:stretch>
        </p:blipFill>
        <p:spPr>
          <a:xfrm>
            <a:off x="2819400" y="1692275"/>
            <a:ext cx="4419600" cy="31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694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Lists (selector)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2971800"/>
            <a:ext cx="8229600" cy="33239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37160" rIns="274320" bIns="13716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&lt;selector&gt;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android:drawable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="@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drawable/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foo_disabled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  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state_enabled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="false" ...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android:drawable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="@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drawable/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foo_pressed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  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state_pressed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="true" ...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android:drawable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="@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drawable/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foo_focused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  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state_focused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="true" ...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android:drawable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="@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drawable/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foo_default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 /&gt; 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&lt;/selector&gt;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3" y="1752603"/>
            <a:ext cx="2819400" cy="3715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8762" y="2133601"/>
            <a:ext cx="1082533" cy="400077"/>
          </a:xfrm>
          <a:prstGeom prst="rect">
            <a:avLst/>
          </a:prstGeom>
        </p:spPr>
        <p:txBody>
          <a:bodyPr wrap="none" lIns="91408" tIns="45704" rIns="91408" bIns="45704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rgbClr val="3C3C3C">
                    <a:lumMod val="75000"/>
                  </a:srgbClr>
                </a:solidFill>
                <a:latin typeface="Arial"/>
              </a:rPr>
              <a:t>foo.xml</a:t>
            </a:r>
            <a:r>
              <a:rPr lang="en-US" sz="2000" dirty="0">
                <a:solidFill>
                  <a:srgbClr val="3C3C3C">
                    <a:lumMod val="75000"/>
                  </a:srgbClr>
                </a:solidFill>
                <a:latin typeface="Arial"/>
              </a:rPr>
              <a:t>:</a:t>
            </a:r>
            <a:endParaRPr lang="en-US" sz="2000" dirty="0">
              <a:solidFill>
                <a:srgbClr val="3C3C3C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67939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Lists (selector)</a:t>
            </a:r>
            <a:endParaRPr lang="en-US" dirty="0"/>
          </a:p>
        </p:txBody>
      </p:sp>
      <p:grpSp>
        <p:nvGrpSpPr>
          <p:cNvPr id="2" name="Group 37"/>
          <p:cNvGrpSpPr/>
          <p:nvPr/>
        </p:nvGrpSpPr>
        <p:grpSpPr>
          <a:xfrm>
            <a:off x="990601" y="4953003"/>
            <a:ext cx="9448800" cy="1223665"/>
            <a:chOff x="609600" y="3805535"/>
            <a:chExt cx="9448800" cy="1223665"/>
          </a:xfrm>
        </p:grpSpPr>
        <p:pic>
          <p:nvPicPr>
            <p:cNvPr id="20" name="Picture 19" descr="btn_zoom_down_selected.9.png"/>
            <p:cNvPicPr>
              <a:picLocks noChangeAspect="1"/>
            </p:cNvPicPr>
            <p:nvPr/>
          </p:nvPicPr>
          <p:blipFill>
            <a:blip r:embed="rId2"/>
            <a:srcRect b="12000"/>
            <a:stretch>
              <a:fillRect/>
            </a:stretch>
          </p:blipFill>
          <p:spPr>
            <a:xfrm>
              <a:off x="5130800" y="4191000"/>
              <a:ext cx="1549400" cy="838200"/>
            </a:xfrm>
            <a:prstGeom prst="rect">
              <a:avLst/>
            </a:prstGeom>
          </p:spPr>
        </p:pic>
        <p:pic>
          <p:nvPicPr>
            <p:cNvPr id="21" name="Picture 20" descr="btn_zoom_down_pressed.9.png"/>
            <p:cNvPicPr>
              <a:picLocks noChangeAspect="1"/>
            </p:cNvPicPr>
            <p:nvPr/>
          </p:nvPicPr>
          <p:blipFill>
            <a:blip r:embed="rId3"/>
            <a:srcRect b="12000"/>
            <a:stretch>
              <a:fillRect/>
            </a:stretch>
          </p:blipFill>
          <p:spPr>
            <a:xfrm>
              <a:off x="7391400" y="4191000"/>
              <a:ext cx="1549400" cy="838200"/>
            </a:xfrm>
            <a:prstGeom prst="rect">
              <a:avLst/>
            </a:prstGeom>
          </p:spPr>
        </p:pic>
        <p:pic>
          <p:nvPicPr>
            <p:cNvPr id="22" name="Picture 21" descr="btn_zoom_down_normal.9.png"/>
            <p:cNvPicPr>
              <a:picLocks noChangeAspect="1"/>
            </p:cNvPicPr>
            <p:nvPr/>
          </p:nvPicPr>
          <p:blipFill>
            <a:blip r:embed="rId4"/>
            <a:srcRect b="12000"/>
            <a:stretch>
              <a:fillRect/>
            </a:stretch>
          </p:blipFill>
          <p:spPr>
            <a:xfrm>
              <a:off x="609600" y="4191000"/>
              <a:ext cx="1549400" cy="838200"/>
            </a:xfrm>
            <a:prstGeom prst="rect">
              <a:avLst/>
            </a:prstGeom>
          </p:spPr>
        </p:pic>
        <p:pic>
          <p:nvPicPr>
            <p:cNvPr id="23" name="Picture 22" descr="btn_zoom_down_disabled.9.png"/>
            <p:cNvPicPr>
              <a:picLocks noChangeAspect="1"/>
            </p:cNvPicPr>
            <p:nvPr/>
          </p:nvPicPr>
          <p:blipFill>
            <a:blip r:embed="rId5"/>
            <a:srcRect b="12000"/>
            <a:stretch>
              <a:fillRect/>
            </a:stretch>
          </p:blipFill>
          <p:spPr>
            <a:xfrm>
              <a:off x="2870200" y="4191000"/>
              <a:ext cx="1549400" cy="8382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85800" y="3805535"/>
              <a:ext cx="9372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09292" fontAlgn="auto">
                <a:spcBef>
                  <a:spcPts val="0"/>
                </a:spcBef>
                <a:spcAft>
                  <a:spcPts val="0"/>
                </a:spcAft>
                <a:tabLst>
                  <a:tab pos="2178873" algn="l"/>
                  <a:tab pos="4392659" algn="l"/>
                  <a:tab pos="6690553" algn="l"/>
                </a:tabLst>
              </a:pPr>
              <a:r>
                <a:rPr lang="en-US" sz="2000" dirty="0" err="1">
                  <a:solidFill>
                    <a:srgbClr val="3C3C3C">
                      <a:lumMod val="75000"/>
                    </a:srgbClr>
                  </a:solidFill>
                  <a:latin typeface="Arial"/>
                </a:rPr>
                <a:t>foo_default.png</a:t>
              </a:r>
              <a:r>
                <a:rPr lang="en-US" sz="2000" dirty="0">
                  <a:solidFill>
                    <a:srgbClr val="3C3C3C"/>
                  </a:solidFill>
                  <a:latin typeface="Arial"/>
                </a:rPr>
                <a:t>	</a:t>
              </a:r>
              <a:r>
                <a:rPr lang="en-US" sz="2000" dirty="0" err="1">
                  <a:solidFill>
                    <a:srgbClr val="FFFFFF">
                      <a:lumMod val="65000"/>
                    </a:srgbClr>
                  </a:solidFill>
                  <a:latin typeface="Arial"/>
                </a:rPr>
                <a:t>foo_disabled.png</a:t>
              </a:r>
              <a:r>
                <a:rPr lang="en-US" sz="2000" dirty="0">
                  <a:solidFill>
                    <a:srgbClr val="3C3C3C"/>
                  </a:solidFill>
                  <a:latin typeface="Arial"/>
                </a:rPr>
                <a:t>	</a:t>
              </a:r>
              <a:r>
                <a:rPr lang="en-US" sz="2000" dirty="0" err="1">
                  <a:solidFill>
                    <a:srgbClr val="EF621F"/>
                  </a:solidFill>
                  <a:latin typeface="Arial"/>
                </a:rPr>
                <a:t>foo_focused.png</a:t>
              </a:r>
              <a:r>
                <a:rPr lang="en-US" sz="2000" dirty="0">
                  <a:solidFill>
                    <a:srgbClr val="3C3C3C"/>
                  </a:solidFill>
                  <a:latin typeface="Arial"/>
                </a:rPr>
                <a:t>	</a:t>
              </a:r>
              <a:r>
                <a:rPr lang="en-US" sz="2000" dirty="0" err="1">
                  <a:solidFill>
                    <a:srgbClr val="EAA12D"/>
                  </a:solidFill>
                  <a:latin typeface="Arial"/>
                </a:rPr>
                <a:t>foo_pressed.png</a:t>
              </a:r>
              <a:endParaRPr lang="en-US" sz="2000" dirty="0">
                <a:solidFill>
                  <a:srgbClr val="3C3C3C"/>
                </a:solidFill>
                <a:latin typeface="Arial"/>
              </a:endParaRPr>
            </a:p>
          </p:txBody>
        </p:sp>
      </p:grpSp>
      <p:grpSp>
        <p:nvGrpSpPr>
          <p:cNvPr id="3" name="Group 36"/>
          <p:cNvGrpSpPr/>
          <p:nvPr/>
        </p:nvGrpSpPr>
        <p:grpSpPr>
          <a:xfrm>
            <a:off x="1066800" y="2438399"/>
            <a:ext cx="9372600" cy="914401"/>
            <a:chOff x="685800" y="5257800"/>
            <a:chExt cx="9372600" cy="914400"/>
          </a:xfrm>
        </p:grpSpPr>
        <p:pic>
          <p:nvPicPr>
            <p:cNvPr id="29" name="Picture 28" descr="btn_zoom_down_selected.9.png"/>
            <p:cNvPicPr>
              <a:picLocks noChangeAspect="1"/>
            </p:cNvPicPr>
            <p:nvPr/>
          </p:nvPicPr>
          <p:blipFill>
            <a:blip r:embed="rId6"/>
            <a:srcRect b="16000"/>
            <a:stretch>
              <a:fillRect/>
            </a:stretch>
          </p:blipFill>
          <p:spPr>
            <a:xfrm>
              <a:off x="5181600" y="5638800"/>
              <a:ext cx="1028700" cy="533400"/>
            </a:xfrm>
            <a:prstGeom prst="rect">
              <a:avLst/>
            </a:prstGeom>
          </p:spPr>
        </p:pic>
        <p:pic>
          <p:nvPicPr>
            <p:cNvPr id="30" name="Picture 29" descr="btn_zoom_down_pressed.9.png"/>
            <p:cNvPicPr>
              <a:picLocks noChangeAspect="1"/>
            </p:cNvPicPr>
            <p:nvPr/>
          </p:nvPicPr>
          <p:blipFill>
            <a:blip r:embed="rId7"/>
            <a:srcRect b="16000"/>
            <a:stretch>
              <a:fillRect/>
            </a:stretch>
          </p:blipFill>
          <p:spPr>
            <a:xfrm>
              <a:off x="7391400" y="5638800"/>
              <a:ext cx="1028700" cy="533400"/>
            </a:xfrm>
            <a:prstGeom prst="rect">
              <a:avLst/>
            </a:prstGeom>
          </p:spPr>
        </p:pic>
        <p:pic>
          <p:nvPicPr>
            <p:cNvPr id="31" name="Picture 30" descr="btn_zoom_down_normal.9.png"/>
            <p:cNvPicPr>
              <a:picLocks noChangeAspect="1"/>
            </p:cNvPicPr>
            <p:nvPr/>
          </p:nvPicPr>
          <p:blipFill>
            <a:blip r:embed="rId8"/>
            <a:srcRect b="16000"/>
            <a:stretch>
              <a:fillRect/>
            </a:stretch>
          </p:blipFill>
          <p:spPr>
            <a:xfrm>
              <a:off x="685800" y="5638800"/>
              <a:ext cx="1028700" cy="533400"/>
            </a:xfrm>
            <a:prstGeom prst="rect">
              <a:avLst/>
            </a:prstGeom>
          </p:spPr>
        </p:pic>
        <p:pic>
          <p:nvPicPr>
            <p:cNvPr id="32" name="Picture 31" descr="btn_zoom_down_disabled.9.png"/>
            <p:cNvPicPr>
              <a:picLocks noChangeAspect="1"/>
            </p:cNvPicPr>
            <p:nvPr/>
          </p:nvPicPr>
          <p:blipFill>
            <a:blip r:embed="rId9"/>
            <a:srcRect b="16000"/>
            <a:stretch>
              <a:fillRect/>
            </a:stretch>
          </p:blipFill>
          <p:spPr>
            <a:xfrm>
              <a:off x="2971800" y="5638800"/>
              <a:ext cx="1028700" cy="5334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685800" y="5257800"/>
              <a:ext cx="9372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09292" fontAlgn="auto">
                <a:spcBef>
                  <a:spcPts val="0"/>
                </a:spcBef>
                <a:spcAft>
                  <a:spcPts val="0"/>
                </a:spcAft>
                <a:tabLst>
                  <a:tab pos="2178873" algn="l"/>
                  <a:tab pos="4392659" algn="l"/>
                  <a:tab pos="6690553" algn="l"/>
                </a:tabLst>
              </a:pPr>
              <a:r>
                <a:rPr lang="en-US" sz="2000" dirty="0" err="1">
                  <a:solidFill>
                    <a:srgbClr val="3C3C3C">
                      <a:lumMod val="75000"/>
                    </a:srgbClr>
                  </a:solidFill>
                  <a:latin typeface="Arial"/>
                </a:rPr>
                <a:t>foo_default.png</a:t>
              </a:r>
              <a:r>
                <a:rPr lang="en-US" sz="2000" dirty="0">
                  <a:solidFill>
                    <a:srgbClr val="3C3C3C"/>
                  </a:solidFill>
                  <a:latin typeface="Arial"/>
                </a:rPr>
                <a:t>	</a:t>
              </a:r>
              <a:r>
                <a:rPr lang="en-US" sz="2000" dirty="0" err="1">
                  <a:solidFill>
                    <a:srgbClr val="FFFFFF">
                      <a:lumMod val="65000"/>
                    </a:srgbClr>
                  </a:solidFill>
                  <a:latin typeface="Arial"/>
                </a:rPr>
                <a:t>foo_disabled.png</a:t>
              </a:r>
              <a:r>
                <a:rPr lang="en-US" sz="2000" dirty="0">
                  <a:solidFill>
                    <a:srgbClr val="3C3C3C"/>
                  </a:solidFill>
                  <a:latin typeface="Arial"/>
                </a:rPr>
                <a:t>	</a:t>
              </a:r>
              <a:r>
                <a:rPr lang="en-US" sz="2000" dirty="0" err="1">
                  <a:solidFill>
                    <a:srgbClr val="EF621F"/>
                  </a:solidFill>
                  <a:latin typeface="Arial"/>
                </a:rPr>
                <a:t>foo_focused.png</a:t>
              </a:r>
              <a:r>
                <a:rPr lang="en-US" sz="2000" dirty="0">
                  <a:solidFill>
                    <a:srgbClr val="3C3C3C"/>
                  </a:solidFill>
                  <a:latin typeface="Arial"/>
                </a:rPr>
                <a:t>	</a:t>
              </a:r>
              <a:r>
                <a:rPr lang="en-US" sz="2000" dirty="0" err="1">
                  <a:solidFill>
                    <a:srgbClr val="EAA12D"/>
                  </a:solidFill>
                  <a:latin typeface="Arial"/>
                </a:rPr>
                <a:t>foo_pressed.png</a:t>
              </a:r>
              <a:endParaRPr lang="en-US" sz="2000" dirty="0">
                <a:solidFill>
                  <a:srgbClr val="3C3C3C"/>
                </a:solidFill>
                <a:latin typeface="Arial"/>
              </a:endParaRP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3" y="4572003"/>
            <a:ext cx="2819400" cy="37154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3" y="2057404"/>
            <a:ext cx="2819400" cy="37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556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 considerations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502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/>
          <p:cNvSpPr>
            <a:spLocks noGrp="1"/>
          </p:cNvSpPr>
          <p:nvPr>
            <p:ph type="title"/>
          </p:nvPr>
        </p:nvSpPr>
        <p:spPr>
          <a:xfrm>
            <a:off x="502920" y="311257"/>
            <a:ext cx="9052560" cy="1087776"/>
          </a:xfrm>
        </p:spPr>
        <p:txBody>
          <a:bodyPr/>
          <a:lstStyle/>
          <a:p>
            <a:r>
              <a:rPr lang="en-US" dirty="0" smtClean="0"/>
              <a:t>Information hierarchy and flow</a:t>
            </a:r>
            <a:endParaRPr lang="en-US" dirty="0"/>
          </a:p>
        </p:txBody>
      </p:sp>
      <p:pic>
        <p:nvPicPr>
          <p:cNvPr id="13" name="Picture 12" descr="des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470" y="2057400"/>
            <a:ext cx="7363460" cy="417703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247900" y="6179403"/>
            <a:ext cx="556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+mn-lt"/>
              </a:rPr>
              <a:t>Traditional desktop app or website</a:t>
            </a:r>
          </a:p>
        </p:txBody>
      </p:sp>
    </p:spTree>
    <p:extLst>
      <p:ext uri="{BB962C8B-B14F-4D97-AF65-F5344CB8AC3E}">
        <p14:creationId xmlns:p14="http://schemas.microsoft.com/office/powerpoint/2010/main" val="2111434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/>
          <p:cNvSpPr>
            <a:spLocks noGrp="1"/>
          </p:cNvSpPr>
          <p:nvPr>
            <p:ph type="title"/>
          </p:nvPr>
        </p:nvSpPr>
        <p:spPr>
          <a:xfrm>
            <a:off x="502920" y="311257"/>
            <a:ext cx="9052560" cy="1087776"/>
          </a:xfrm>
        </p:spPr>
        <p:txBody>
          <a:bodyPr/>
          <a:lstStyle/>
          <a:p>
            <a:r>
              <a:rPr lang="en-US" dirty="0" smtClean="0"/>
              <a:t>Information hierarchy and flow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247900" y="6179403"/>
            <a:ext cx="556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+mn-lt"/>
              </a:rPr>
              <a:t>Tablet or mini desktop app</a:t>
            </a:r>
          </a:p>
        </p:txBody>
      </p:sp>
      <p:pic>
        <p:nvPicPr>
          <p:cNvPr id="5" name="Picture 4" descr="ta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3" y="2057400"/>
            <a:ext cx="879157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77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/>
          <p:cNvSpPr>
            <a:spLocks noGrp="1"/>
          </p:cNvSpPr>
          <p:nvPr>
            <p:ph type="title"/>
          </p:nvPr>
        </p:nvSpPr>
        <p:spPr>
          <a:xfrm>
            <a:off x="502920" y="311257"/>
            <a:ext cx="9052560" cy="1087776"/>
          </a:xfrm>
        </p:spPr>
        <p:txBody>
          <a:bodyPr/>
          <a:lstStyle/>
          <a:p>
            <a:r>
              <a:rPr lang="en-US" dirty="0" smtClean="0"/>
              <a:t>Information hierarchy and flow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247900" y="6179403"/>
            <a:ext cx="556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+mn-lt"/>
              </a:rPr>
              <a:t>Mobile phone</a:t>
            </a:r>
          </a:p>
        </p:txBody>
      </p:sp>
      <p:pic>
        <p:nvPicPr>
          <p:cNvPr id="6" name="Picture 5" descr="ph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8" y="2057400"/>
            <a:ext cx="9534525" cy="41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80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 single piece of UI and/or implementation</a:t>
            </a:r>
            <a:r>
              <a:rPr lang="en-US" dirty="0"/>
              <a:t> </a:t>
            </a:r>
            <a:r>
              <a:rPr lang="en-US" dirty="0" smtClean="0"/>
              <a:t>of an Activity, defined in its own class</a:t>
            </a:r>
          </a:p>
          <a:p>
            <a:r>
              <a:rPr lang="en-US" dirty="0"/>
              <a:t>Help with supporting phones + tablets</a:t>
            </a:r>
          </a:p>
          <a:p>
            <a:r>
              <a:rPr lang="en-US" dirty="0" smtClean="0">
                <a:latin typeface="Inconsolata"/>
                <a:cs typeface="Inconsolata"/>
              </a:rPr>
              <a:t>&lt;</a:t>
            </a:r>
            <a:r>
              <a:rPr lang="en-US" dirty="0">
                <a:latin typeface="Inconsolata"/>
                <a:cs typeface="Inconsolata"/>
              </a:rPr>
              <a:t>fragment&gt;</a:t>
            </a:r>
            <a:r>
              <a:rPr lang="en-US" dirty="0"/>
              <a:t> in layout </a:t>
            </a:r>
            <a:r>
              <a:rPr lang="en-US" dirty="0" smtClean="0"/>
              <a:t>XML</a:t>
            </a:r>
            <a:endParaRPr lang="en-US" dirty="0"/>
          </a:p>
          <a:p>
            <a:pPr lvl="1"/>
            <a:r>
              <a:rPr lang="en-US" dirty="0" smtClean="0"/>
              <a:t>Automatically instantiates the given fragment</a:t>
            </a:r>
          </a:p>
          <a:p>
            <a:pPr lvl="1"/>
            <a:r>
              <a:rPr lang="en-US" dirty="0" smtClean="0"/>
              <a:t>Acts as a placeholder for the fragment’s view to be inserted in that part of the layout tree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550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UI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218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UI integration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533400" y="1676400"/>
            <a:ext cx="9080931" cy="4899448"/>
            <a:chOff x="685800" y="1447800"/>
            <a:chExt cx="10210800" cy="5509048"/>
          </a:xfrm>
        </p:grpSpPr>
        <p:grpSp>
          <p:nvGrpSpPr>
            <p:cNvPr id="15" name="Group 14"/>
            <p:cNvGrpSpPr/>
            <p:nvPr/>
          </p:nvGrpSpPr>
          <p:grpSpPr>
            <a:xfrm>
              <a:off x="685800" y="1447800"/>
              <a:ext cx="3187860" cy="5509048"/>
              <a:chOff x="6400800" y="863600"/>
              <a:chExt cx="3187860" cy="5509048"/>
            </a:xfrm>
          </p:grpSpPr>
          <p:pic>
            <p:nvPicPr>
              <p:cNvPr id="10244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420963" y="931968"/>
                <a:ext cx="3167697" cy="544068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</p:pic>
          <p:sp>
            <p:nvSpPr>
              <p:cNvPr id="12" name="AutoShape 6"/>
              <p:cNvSpPr>
                <a:spLocks noChangeArrowheads="1"/>
              </p:cNvSpPr>
              <p:nvPr/>
            </p:nvSpPr>
            <p:spPr bwMode="auto">
              <a:xfrm>
                <a:off x="6930867" y="863600"/>
                <a:ext cx="361473" cy="372429"/>
              </a:xfrm>
              <a:prstGeom prst="flowChartAlternateProcess">
                <a:avLst/>
              </a:prstGeom>
              <a:noFill/>
              <a:ln w="50760">
                <a:solidFill>
                  <a:srgbClr val="A4C639"/>
                </a:solidFill>
                <a:round/>
                <a:headEnd/>
                <a:tailEnd/>
              </a:ln>
              <a:effectLst/>
            </p:spPr>
            <p:txBody>
              <a:bodyPr wrap="none" lIns="101599" tIns="50799" rIns="101599" bIns="50799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AutoShape 6"/>
              <p:cNvSpPr>
                <a:spLocks noChangeArrowheads="1"/>
              </p:cNvSpPr>
              <p:nvPr/>
            </p:nvSpPr>
            <p:spPr bwMode="auto">
              <a:xfrm>
                <a:off x="6400800" y="2514600"/>
                <a:ext cx="838200" cy="914400"/>
              </a:xfrm>
              <a:prstGeom prst="flowChartAlternateProcess">
                <a:avLst/>
              </a:prstGeom>
              <a:noFill/>
              <a:ln w="50760">
                <a:solidFill>
                  <a:srgbClr val="A4C639"/>
                </a:solidFill>
                <a:round/>
                <a:headEnd/>
                <a:tailEnd/>
              </a:ln>
              <a:effectLst/>
            </p:spPr>
            <p:txBody>
              <a:bodyPr wrap="none" lIns="101599" tIns="50799" rIns="101599" bIns="50799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AutoShape 6"/>
              <p:cNvSpPr>
                <a:spLocks noChangeArrowheads="1"/>
              </p:cNvSpPr>
              <p:nvPr/>
            </p:nvSpPr>
            <p:spPr bwMode="auto">
              <a:xfrm>
                <a:off x="6400800" y="3574945"/>
                <a:ext cx="3185160" cy="1036320"/>
              </a:xfrm>
              <a:prstGeom prst="flowChartAlternateProcess">
                <a:avLst/>
              </a:prstGeom>
              <a:noFill/>
              <a:ln w="50760">
                <a:solidFill>
                  <a:srgbClr val="A4C639"/>
                </a:solidFill>
                <a:round/>
                <a:headEnd/>
                <a:tailEnd/>
              </a:ln>
              <a:effectLst/>
            </p:spPr>
            <p:txBody>
              <a:bodyPr wrap="none" lIns="101599" tIns="50799" rIns="101599" bIns="50799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114800" y="1493520"/>
              <a:ext cx="3352800" cy="5440680"/>
              <a:chOff x="6305710" y="931968"/>
              <a:chExt cx="3352800" cy="5440680"/>
            </a:xfrm>
          </p:grpSpPr>
          <p:pic>
            <p:nvPicPr>
              <p:cNvPr id="17" name="Picture 4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387084" y="931968"/>
                <a:ext cx="3167697" cy="544068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</p:pic>
          <p:sp>
            <p:nvSpPr>
              <p:cNvPr id="18" name="AutoShape 5"/>
              <p:cNvSpPr>
                <a:spLocks noChangeArrowheads="1"/>
              </p:cNvSpPr>
              <p:nvPr/>
            </p:nvSpPr>
            <p:spPr bwMode="auto">
              <a:xfrm>
                <a:off x="6305710" y="1209040"/>
                <a:ext cx="3352800" cy="2936240"/>
              </a:xfrm>
              <a:prstGeom prst="flowChartAlternateProcess">
                <a:avLst/>
              </a:prstGeom>
              <a:noFill/>
              <a:ln w="50760">
                <a:solidFill>
                  <a:srgbClr val="A4C639"/>
                </a:solidFill>
                <a:round/>
                <a:headEnd/>
                <a:tailEnd/>
              </a:ln>
              <a:effectLst/>
            </p:spPr>
            <p:txBody>
              <a:bodyPr wrap="none" lIns="101599" tIns="50799" rIns="101599" bIns="50799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19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711440" y="1447800"/>
              <a:ext cx="3185160" cy="546946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7433734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Touch</a:t>
            </a:r>
          </a:p>
          <a:p>
            <a:pPr lvl="1"/>
            <a:r>
              <a:rPr lang="en-US" dirty="0" smtClean="0"/>
              <a:t>Interact primarily with your fingers</a:t>
            </a:r>
          </a:p>
          <a:p>
            <a:pPr lvl="1"/>
            <a:r>
              <a:rPr lang="en-US" dirty="0" smtClean="0"/>
              <a:t>Expect direct manipulation</a:t>
            </a:r>
          </a:p>
          <a:p>
            <a:r>
              <a:rPr lang="en-US" dirty="0" smtClean="0"/>
              <a:t>Mobile</a:t>
            </a:r>
          </a:p>
          <a:p>
            <a:pPr lvl="1"/>
            <a:r>
              <a:rPr lang="en-US" dirty="0" smtClean="0"/>
              <a:t>Often on the go</a:t>
            </a:r>
          </a:p>
          <a:p>
            <a:pPr lvl="1"/>
            <a:r>
              <a:rPr lang="en-US" dirty="0" smtClean="0"/>
              <a:t>Often without network connectivity</a:t>
            </a:r>
          </a:p>
          <a:p>
            <a:r>
              <a:rPr lang="en-US" dirty="0" smtClean="0"/>
              <a:t>Heterogeneity</a:t>
            </a:r>
          </a:p>
          <a:p>
            <a:pPr lvl="1"/>
            <a:r>
              <a:rPr lang="en-US" dirty="0" smtClean="0"/>
              <a:t>Different screen sizes and densities</a:t>
            </a:r>
          </a:p>
          <a:p>
            <a:pPr lvl="1"/>
            <a:r>
              <a:rPr lang="en-US" dirty="0" smtClean="0"/>
              <a:t>Different hardware features</a:t>
            </a:r>
          </a:p>
          <a:p>
            <a:pPr lvl="1"/>
            <a:r>
              <a:rPr lang="en-US" dirty="0" smtClean="0"/>
              <a:t>Different OS versions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for…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139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prototyping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234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Record your ideas and</a:t>
            </a:r>
            <a:br>
              <a:rPr lang="en-US" dirty="0" smtClean="0"/>
            </a:br>
            <a:r>
              <a:rPr lang="en-US" dirty="0" smtClean="0"/>
              <a:t>asses their real-world </a:t>
            </a:r>
            <a:r>
              <a:rPr lang="en-US" dirty="0" err="1" smtClean="0"/>
              <a:t>feasability</a:t>
            </a:r>
            <a:endParaRPr lang="en-US" dirty="0" smtClean="0"/>
          </a:p>
          <a:p>
            <a:r>
              <a:rPr lang="en-US" dirty="0" smtClean="0"/>
              <a:t>Test your your ideas and </a:t>
            </a:r>
            <a:r>
              <a:rPr lang="en-US" b="1" dirty="0" smtClean="0"/>
              <a:t>rapidly iterate</a:t>
            </a:r>
          </a:p>
          <a:p>
            <a:pPr lvl="1"/>
            <a:r>
              <a:rPr lang="en-US" dirty="0" smtClean="0"/>
              <a:t>See which work and which don’t, evolve them</a:t>
            </a:r>
          </a:p>
          <a:p>
            <a:r>
              <a:rPr lang="en-US" dirty="0" smtClean="0"/>
              <a:t>Map out user flow and activity diagrams</a:t>
            </a:r>
          </a:p>
          <a:p>
            <a:pPr lvl="1"/>
            <a:r>
              <a:rPr lang="en-US" dirty="0" smtClean="0"/>
              <a:t>Re-arrange/add/remove interactions quickly</a:t>
            </a:r>
          </a:p>
          <a:p>
            <a:pPr lvl="1"/>
            <a:r>
              <a:rPr lang="en-US" dirty="0" smtClean="0"/>
              <a:t>Scope UI complexity</a:t>
            </a:r>
          </a:p>
          <a:p>
            <a:pPr lvl="1"/>
            <a:r>
              <a:rPr lang="en-US" dirty="0" smtClean="0"/>
              <a:t>Plan out intra-app “Intent-based API”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prototype?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17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38200" y="1088136"/>
            <a:ext cx="8382000" cy="5596128"/>
          </a:xfrm>
        </p:spPr>
        <p:txBody>
          <a:bodyPr/>
          <a:lstStyle/>
          <a:p>
            <a:pPr algn="l"/>
            <a:r>
              <a:rPr lang="en-US" sz="6600" dirty="0"/>
              <a:t>Without prototyping, </a:t>
            </a:r>
            <a:r>
              <a:rPr lang="en-US" sz="6600" dirty="0" smtClean="0"/>
              <a:t>you’ll </a:t>
            </a:r>
            <a:r>
              <a:rPr lang="en-US" sz="6600" dirty="0"/>
              <a:t>find yourself doing a lot </a:t>
            </a:r>
            <a:r>
              <a:rPr lang="en-US" sz="6600" dirty="0" smtClean="0"/>
              <a:t>of</a:t>
            </a:r>
            <a:br>
              <a:rPr lang="en-US" sz="6600" dirty="0" smtClean="0"/>
            </a:br>
            <a:r>
              <a:rPr lang="en-US" sz="6600" dirty="0" smtClean="0"/>
              <a:t>UI refactoring. </a:t>
            </a:r>
            <a:r>
              <a:rPr lang="en-US" sz="6600" dirty="0" smtClean="0">
                <a:sym typeface="Wingdings"/>
              </a:rPr>
              <a:t>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838126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of </a:t>
            </a:r>
            <a:r>
              <a:rPr lang="en-US" dirty="0" err="1" smtClean="0"/>
              <a:t>wireframing</a:t>
            </a:r>
            <a:r>
              <a:rPr lang="en-US" dirty="0" smtClean="0"/>
              <a:t> tools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752600" y="1828800"/>
            <a:ext cx="0" cy="472440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752600" y="6553200"/>
            <a:ext cx="6248400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11855" y="6280965"/>
            <a:ext cx="1676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n-lt"/>
              </a:rPr>
              <a:t>Fidelity</a:t>
            </a:r>
            <a:endParaRPr lang="en-US" b="1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1371600"/>
            <a:ext cx="289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+mn-lt"/>
              </a:rPr>
              <a:t>Time/Effort</a:t>
            </a:r>
            <a:endParaRPr lang="en-US" b="1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09800" y="5943600"/>
            <a:ext cx="1676400" cy="477054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Sketches</a:t>
            </a:r>
            <a:endParaRPr lang="en-US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43800" y="1828800"/>
            <a:ext cx="1905000" cy="477054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Photoshop</a:t>
            </a:r>
            <a:endParaRPr lang="en-US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43800" y="2438400"/>
            <a:ext cx="1905000" cy="477054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Fireworks</a:t>
            </a:r>
            <a:endParaRPr lang="en-US" dirty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43800" y="4191000"/>
            <a:ext cx="1524000" cy="1246495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Eclipse Layout Editor</a:t>
            </a:r>
            <a:endParaRPr lang="en-US" dirty="0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29000" y="5029200"/>
            <a:ext cx="1905000" cy="477054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+mn-lt"/>
              </a:rPr>
              <a:t>Balsamiq</a:t>
            </a:r>
            <a:endParaRPr lang="en-US" dirty="0"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86400" y="5029200"/>
            <a:ext cx="1905000" cy="692497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Pencil</a:t>
            </a:r>
            <a:br>
              <a:rPr lang="en-US" dirty="0" smtClean="0">
                <a:latin typeface="+mn-lt"/>
              </a:rPr>
            </a:br>
            <a:r>
              <a:rPr lang="en-US" sz="1400" dirty="0" smtClean="0">
                <a:latin typeface="+mn-lt"/>
              </a:rPr>
              <a:t>(Firefox </a:t>
            </a:r>
            <a:r>
              <a:rPr lang="en-US" sz="1400" dirty="0" err="1" smtClean="0">
                <a:latin typeface="+mn-lt"/>
              </a:rPr>
              <a:t>addon</a:t>
            </a:r>
            <a:r>
              <a:rPr lang="en-US" sz="1400" dirty="0" smtClean="0">
                <a:latin typeface="+mn-lt"/>
              </a:rPr>
              <a:t>)</a:t>
            </a:r>
            <a:endParaRPr lang="en-US" sz="1400" dirty="0"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48200" y="4038600"/>
            <a:ext cx="1981200" cy="861774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Keynote/</a:t>
            </a:r>
            <a:r>
              <a:rPr lang="en-US" dirty="0" err="1" smtClean="0">
                <a:latin typeface="+mn-lt"/>
              </a:rPr>
              <a:t>Powerpoint</a:t>
            </a:r>
            <a:endParaRPr lang="en-US" dirty="0"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48200" y="3124200"/>
            <a:ext cx="1905000" cy="692497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+mn-lt"/>
              </a:rPr>
              <a:t>OmniGraffle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sz="1400" dirty="0" smtClean="0">
                <a:latin typeface="+mn-lt"/>
              </a:rPr>
              <a:t>(Mac)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03209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(clickable) wireframes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752600" y="1828800"/>
            <a:ext cx="0" cy="472440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752600" y="6553200"/>
            <a:ext cx="6248400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11855" y="6280965"/>
            <a:ext cx="1676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n-lt"/>
              </a:rPr>
              <a:t>Fidelity</a:t>
            </a:r>
            <a:endParaRPr lang="en-US" b="1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1371600"/>
            <a:ext cx="289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+mn-lt"/>
              </a:rPr>
              <a:t>Time/Effort</a:t>
            </a:r>
            <a:endParaRPr lang="en-US" b="1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09800" y="5943600"/>
            <a:ext cx="1676400" cy="477054"/>
          </a:xfrm>
          <a:prstGeom prst="rect">
            <a:avLst/>
          </a:prstGeom>
          <a:solidFill>
            <a:schemeClr val="accent3">
              <a:alpha val="16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rPr>
              <a:t>Sketches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43800" y="1828800"/>
            <a:ext cx="1905000" cy="477054"/>
          </a:xfrm>
          <a:prstGeom prst="rect">
            <a:avLst/>
          </a:prstGeom>
          <a:solidFill>
            <a:schemeClr val="accent3">
              <a:alpha val="16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rPr>
              <a:t>Photoshop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43800" y="2438400"/>
            <a:ext cx="1905000" cy="477054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Fireworks</a:t>
            </a:r>
            <a:endParaRPr lang="en-US" dirty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43800" y="4191000"/>
            <a:ext cx="1524000" cy="1246495"/>
          </a:xfrm>
          <a:prstGeom prst="rect">
            <a:avLst/>
          </a:prstGeom>
          <a:solidFill>
            <a:schemeClr val="accent3">
              <a:alpha val="16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rPr>
              <a:t>Eclipse Layout Editor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29000" y="5029200"/>
            <a:ext cx="1905000" cy="477054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+mn-lt"/>
              </a:rPr>
              <a:t>Balsamiq</a:t>
            </a:r>
            <a:endParaRPr lang="en-US" dirty="0"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86400" y="5029200"/>
            <a:ext cx="1905000" cy="692497"/>
          </a:xfrm>
          <a:prstGeom prst="rect">
            <a:avLst/>
          </a:prstGeom>
          <a:solidFill>
            <a:schemeClr val="accent3">
              <a:alpha val="16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rPr>
              <a:t>Pencil</a:t>
            </a:r>
            <a:b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rPr>
            </a:br>
            <a:r>
              <a:rPr lang="en-US" sz="1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rPr>
              <a:t>(Firefox </a:t>
            </a:r>
            <a:r>
              <a:rPr lang="en-US" sz="1400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rPr>
              <a:t>addon</a:t>
            </a:r>
            <a:r>
              <a:rPr lang="en-US" sz="1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rPr>
              <a:t>)</a:t>
            </a:r>
            <a:endParaRPr lang="en-US" sz="1400" dirty="0">
              <a:solidFill>
                <a:schemeClr val="tx2">
                  <a:lumMod val="40000"/>
                  <a:lumOff val="60000"/>
                </a:schemeClr>
              </a:solidFill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48200" y="4038600"/>
            <a:ext cx="1981200" cy="861774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Keynote/</a:t>
            </a:r>
            <a:r>
              <a:rPr lang="en-US" dirty="0" err="1" smtClean="0">
                <a:latin typeface="+mn-lt"/>
              </a:rPr>
              <a:t>Powerpoint</a:t>
            </a:r>
            <a:endParaRPr lang="en-US" dirty="0"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48200" y="3124200"/>
            <a:ext cx="1905000" cy="692497"/>
          </a:xfrm>
          <a:prstGeom prst="rect">
            <a:avLst/>
          </a:prstGeom>
          <a:solidFill>
            <a:schemeClr val="accent3">
              <a:alpha val="16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rPr>
              <a:t>OmniGraffle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rPr>
              <a:t/>
            </a:r>
            <a:b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rPr>
            </a:br>
            <a:r>
              <a:rPr lang="en-US" sz="1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rPr>
              <a:t>(Mac)</a:t>
            </a:r>
            <a:endParaRPr lang="en-US" sz="1400" dirty="0">
              <a:solidFill>
                <a:schemeClr val="tx2">
                  <a:lumMod val="40000"/>
                  <a:lumOff val="6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021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38200" y="1088136"/>
            <a:ext cx="8382000" cy="5596128"/>
          </a:xfrm>
        </p:spPr>
        <p:txBody>
          <a:bodyPr/>
          <a:lstStyle/>
          <a:p>
            <a:pPr algn="l"/>
            <a:r>
              <a:rPr lang="en-US" sz="6600" b="1" dirty="0" smtClean="0"/>
              <a:t>Always</a:t>
            </a:r>
            <a:r>
              <a:rPr lang="en-US" sz="6600" dirty="0" smtClean="0"/>
              <a:t> start with pencil and paper.</a:t>
            </a:r>
            <a:br>
              <a:rPr lang="en-US" sz="6600" dirty="0" smtClean="0"/>
            </a:b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3600" dirty="0" smtClean="0"/>
              <a:t>(or a whiteboard)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57838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190" t="1" r="1459" b="731"/>
          <a:stretch/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-152400" y="2362200"/>
            <a:ext cx="10335282" cy="4242486"/>
            <a:chOff x="-152400" y="2362200"/>
            <a:chExt cx="10335282" cy="4242486"/>
          </a:xfrm>
        </p:grpSpPr>
        <p:pic>
          <p:nvPicPr>
            <p:cNvPr id="7" name="Picture 6" descr="io-tablet-sessde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400" y="3048000"/>
              <a:ext cx="5263896" cy="3556686"/>
            </a:xfrm>
            <a:prstGeom prst="rect">
              <a:avLst/>
            </a:prstGeom>
          </p:spPr>
        </p:pic>
        <p:pic>
          <p:nvPicPr>
            <p:cNvPr id="8" name="Picture 7" descr="io-tablet-home-land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8986" y="3048000"/>
              <a:ext cx="5263896" cy="3556686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 flipV="1">
              <a:off x="2362200" y="2362200"/>
              <a:ext cx="533400" cy="990600"/>
            </a:xfrm>
            <a:prstGeom prst="straightConnector1">
              <a:avLst/>
            </a:prstGeom>
            <a:ln w="76200" cmpd="sng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7543800" y="2438400"/>
              <a:ext cx="152400" cy="914400"/>
            </a:xfrm>
            <a:prstGeom prst="straightConnector1">
              <a:avLst/>
            </a:prstGeom>
            <a:ln w="76200" cmpd="sng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9378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“Pencil” (Firefox add-on)</a:t>
            </a:r>
          </a:p>
          <a:p>
            <a:pPr marL="1185863" lvl="1" indent="-444500"/>
            <a:r>
              <a:rPr lang="en-US" dirty="0" smtClean="0"/>
              <a:t>Android stencils at http://</a:t>
            </a:r>
            <a:r>
              <a:rPr lang="en-US" dirty="0" err="1" smtClean="0"/>
              <a:t>j.mp</a:t>
            </a:r>
            <a:r>
              <a:rPr lang="en-US" dirty="0" smtClean="0"/>
              <a:t>/</a:t>
            </a:r>
            <a:r>
              <a:rPr lang="en-US" b="1" dirty="0" err="1" smtClean="0"/>
              <a:t>android</a:t>
            </a:r>
            <a:r>
              <a:rPr lang="en-US" b="1" dirty="0" err="1" smtClean="0">
                <a:solidFill>
                  <a:schemeClr val="accent3"/>
                </a:solidFill>
              </a:rPr>
              <a:t>ui</a:t>
            </a:r>
            <a:r>
              <a:rPr lang="en-US" b="1" dirty="0" err="1" smtClean="0"/>
              <a:t>utils</a:t>
            </a:r>
            <a:endParaRPr lang="en-US" b="1" dirty="0" smtClean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Fireworks-generated interactive PDF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Eclipse Android Layout Editor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724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7800" y="1676400"/>
            <a:ext cx="6858000" cy="4419600"/>
          </a:xfrm>
        </p:spPr>
        <p:txBody>
          <a:bodyPr/>
          <a:lstStyle/>
          <a:p>
            <a:r>
              <a:rPr lang="en-US" b="0" dirty="0" smtClean="0"/>
              <a:t>Exercise:</a:t>
            </a:r>
            <a:br>
              <a:rPr lang="en-US" b="0" dirty="0" smtClean="0"/>
            </a:br>
            <a:r>
              <a:rPr lang="en-US" b="0" dirty="0"/>
              <a:t/>
            </a:r>
            <a:br>
              <a:rPr lang="en-US" b="0" dirty="0"/>
            </a:br>
            <a:r>
              <a:rPr lang="en-US" sz="6000" dirty="0" smtClean="0">
                <a:solidFill>
                  <a:schemeClr val="bg1"/>
                </a:solidFill>
              </a:rPr>
              <a:t>Begin sketching!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9265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69863" indent="-169863">
              <a:spcBef>
                <a:spcPts val="4800"/>
              </a:spcBef>
              <a:buNone/>
            </a:pPr>
            <a:r>
              <a:rPr lang="en-US" dirty="0"/>
              <a:t>“Pictures are faster than </a:t>
            </a:r>
            <a:r>
              <a:rPr lang="en-US" dirty="0" smtClean="0"/>
              <a:t>words.”</a:t>
            </a:r>
          </a:p>
          <a:p>
            <a:pPr marL="169863" indent="-169863">
              <a:spcBef>
                <a:spcPts val="4800"/>
              </a:spcBef>
              <a:buNone/>
            </a:pPr>
            <a:r>
              <a:rPr lang="en-US" dirty="0"/>
              <a:t>“Only show what I </a:t>
            </a:r>
            <a:r>
              <a:rPr lang="en-US" dirty="0" smtClean="0"/>
              <a:t>need when </a:t>
            </a:r>
            <a:r>
              <a:rPr lang="en-US" dirty="0"/>
              <a:t>I need it</a:t>
            </a:r>
            <a:r>
              <a:rPr lang="en-US" dirty="0" smtClean="0"/>
              <a:t>.”</a:t>
            </a:r>
          </a:p>
          <a:p>
            <a:pPr marL="169863" indent="-169863">
              <a:spcBef>
                <a:spcPts val="4800"/>
              </a:spcBef>
              <a:buNone/>
            </a:pPr>
            <a:r>
              <a:rPr lang="en-US" dirty="0" smtClean="0"/>
              <a:t>“Make </a:t>
            </a:r>
            <a:r>
              <a:rPr lang="en-US" dirty="0"/>
              <a:t>the important </a:t>
            </a:r>
            <a:r>
              <a:rPr lang="en-US" dirty="0" smtClean="0"/>
              <a:t>things fast.”</a:t>
            </a:r>
          </a:p>
          <a:p>
            <a:pPr marL="169863" indent="-169863">
              <a:spcBef>
                <a:spcPts val="4800"/>
              </a:spcBef>
              <a:buNone/>
            </a:pPr>
            <a:r>
              <a:rPr lang="en-US" dirty="0"/>
              <a:t>“Do the heavy lifting for </a:t>
            </a:r>
            <a:r>
              <a:rPr lang="en-US" dirty="0" smtClean="0"/>
              <a:t>me.”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20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81000"/>
            <a:ext cx="9072880" cy="71628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2920" y="6248400"/>
            <a:ext cx="9052560" cy="1087776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Holo</a:t>
            </a:r>
            <a:r>
              <a:rPr lang="en-US" dirty="0" smtClean="0"/>
              <a:t>” visual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59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</a:t>
            </a:r>
            <a:r>
              <a:rPr lang="en-US" dirty="0" smtClean="0"/>
              <a:t> variations</a:t>
            </a:r>
            <a:endParaRPr lang="en-US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94967295"/>
          </p:nvPr>
        </p:nvSpPr>
        <p:spPr>
          <a:xfrm>
            <a:off x="496370" y="6629400"/>
            <a:ext cx="2514600" cy="4572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Dark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371600"/>
            <a:ext cx="3202540" cy="5562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71600"/>
            <a:ext cx="3202540" cy="556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371600"/>
            <a:ext cx="3202540" cy="5562600"/>
          </a:xfrm>
          <a:prstGeom prst="rect">
            <a:avLst/>
          </a:prstGeom>
        </p:spPr>
      </p:pic>
      <p:sp>
        <p:nvSpPr>
          <p:cNvPr id="10" name="Content Placeholder 13"/>
          <p:cNvSpPr txBox="1">
            <a:spLocks/>
          </p:cNvSpPr>
          <p:nvPr/>
        </p:nvSpPr>
        <p:spPr bwMode="auto">
          <a:xfrm>
            <a:off x="365867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Dark Action Bar</a:t>
            </a: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 bwMode="auto">
          <a:xfrm>
            <a:off x="682097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397388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16" idx="3"/>
          </p:cNvCxnSpPr>
          <p:nvPr/>
        </p:nvCxnSpPr>
        <p:spPr>
          <a:xfrm flipH="1">
            <a:off x="3048000" y="19050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7" idx="3"/>
          </p:cNvCxnSpPr>
          <p:nvPr/>
        </p:nvCxnSpPr>
        <p:spPr>
          <a:xfrm rot="10800000" flipV="1">
            <a:off x="3048000" y="2286000"/>
            <a:ext cx="3200400" cy="381000"/>
          </a:xfrm>
          <a:prstGeom prst="bentConnector3">
            <a:avLst>
              <a:gd name="adj1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3"/>
          <p:cNvSpPr txBox="1">
            <a:spLocks/>
          </p:cNvSpPr>
          <p:nvPr/>
        </p:nvSpPr>
        <p:spPr bwMode="auto">
          <a:xfrm>
            <a:off x="609600" y="1600200"/>
            <a:ext cx="2438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Action bar</a:t>
            </a:r>
          </a:p>
        </p:txBody>
      </p:sp>
      <p:sp>
        <p:nvSpPr>
          <p:cNvPr id="17" name="Content Placeholder 13"/>
          <p:cNvSpPr txBox="1">
            <a:spLocks/>
          </p:cNvSpPr>
          <p:nvPr/>
        </p:nvSpPr>
        <p:spPr bwMode="auto">
          <a:xfrm>
            <a:off x="762000" y="23622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Tabs</a:t>
            </a:r>
          </a:p>
        </p:txBody>
      </p:sp>
      <p:sp>
        <p:nvSpPr>
          <p:cNvPr id="21" name="Content Placeholder 13"/>
          <p:cNvSpPr txBox="1">
            <a:spLocks/>
          </p:cNvSpPr>
          <p:nvPr/>
        </p:nvSpPr>
        <p:spPr bwMode="auto">
          <a:xfrm>
            <a:off x="457200" y="3124200"/>
            <a:ext cx="259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Content</a:t>
            </a:r>
            <a:b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(activity layout)</a:t>
            </a:r>
          </a:p>
        </p:txBody>
      </p:sp>
      <p:cxnSp>
        <p:nvCxnSpPr>
          <p:cNvPr id="32" name="Straight Connector 31"/>
          <p:cNvCxnSpPr>
            <a:endCxn id="21" idx="3"/>
          </p:cNvCxnSpPr>
          <p:nvPr/>
        </p:nvCxnSpPr>
        <p:spPr>
          <a:xfrm flipH="1">
            <a:off x="3048000" y="36576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759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16" idx="3"/>
          </p:cNvCxnSpPr>
          <p:nvPr/>
        </p:nvCxnSpPr>
        <p:spPr>
          <a:xfrm flipH="1">
            <a:off x="3048000" y="19050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3"/>
          <p:cNvSpPr txBox="1">
            <a:spLocks/>
          </p:cNvSpPr>
          <p:nvPr/>
        </p:nvSpPr>
        <p:spPr bwMode="auto">
          <a:xfrm>
            <a:off x="609600" y="1600200"/>
            <a:ext cx="2438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Action bar</a:t>
            </a:r>
          </a:p>
        </p:txBody>
      </p:sp>
      <p:sp>
        <p:nvSpPr>
          <p:cNvPr id="3" name="Rectangle 2"/>
          <p:cNvSpPr/>
          <p:nvPr/>
        </p:nvSpPr>
        <p:spPr>
          <a:xfrm>
            <a:off x="6248400" y="2097314"/>
            <a:ext cx="2819400" cy="4074886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7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ndroid">
  <a:themeElements>
    <a:clrScheme name="Custom 1">
      <a:dk1>
        <a:srgbClr val="3C3C3C"/>
      </a:dk1>
      <a:lt1>
        <a:srgbClr val="FFFFFF"/>
      </a:lt1>
      <a:dk2>
        <a:srgbClr val="AAAAAA"/>
      </a:dk2>
      <a:lt2>
        <a:srgbClr val="7D7D7D"/>
      </a:lt2>
      <a:accent1>
        <a:srgbClr val="33B5E5"/>
      </a:accent1>
      <a:accent2>
        <a:srgbClr val="99CC00"/>
      </a:accent2>
      <a:accent3>
        <a:srgbClr val="FFBB33"/>
      </a:accent3>
      <a:accent4>
        <a:srgbClr val="FF4444"/>
      </a:accent4>
      <a:accent5>
        <a:srgbClr val="AA66CC"/>
      </a:accent5>
      <a:accent6>
        <a:srgbClr val="33B5E5"/>
      </a:accent6>
      <a:hlink>
        <a:srgbClr val="0099CC"/>
      </a:hlink>
      <a:folHlink>
        <a:srgbClr val="FF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ffice Theme 1">
        <a:dk1>
          <a:srgbClr val="4C4C4C"/>
        </a:dk1>
        <a:lt1>
          <a:srgbClr val="FFFFFF"/>
        </a:lt1>
        <a:dk2>
          <a:srgbClr val="1F497D"/>
        </a:dk2>
        <a:lt2>
          <a:srgbClr val="EEECE1"/>
        </a:lt2>
        <a:accent1>
          <a:srgbClr val="007DC5"/>
        </a:accent1>
        <a:accent2>
          <a:srgbClr val="ED1849"/>
        </a:accent2>
        <a:accent3>
          <a:srgbClr val="FFFFFF"/>
        </a:accent3>
        <a:accent4>
          <a:srgbClr val="404040"/>
        </a:accent4>
        <a:accent5>
          <a:srgbClr val="AABFDF"/>
        </a:accent5>
        <a:accent6>
          <a:srgbClr val="D71541"/>
        </a:accent6>
        <a:hlink>
          <a:srgbClr val="00800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3C3C3C"/>
        </a:dk1>
        <a:lt1>
          <a:srgbClr val="FFFFFF"/>
        </a:lt1>
        <a:dk2>
          <a:srgbClr val="AAAAAA"/>
        </a:dk2>
        <a:lt2>
          <a:srgbClr val="7D7D7D"/>
        </a:lt2>
        <a:accent1>
          <a:srgbClr val="0066CC"/>
        </a:accent1>
        <a:accent2>
          <a:srgbClr val="FFCC00"/>
        </a:accent2>
        <a:accent3>
          <a:srgbClr val="FFFFFF"/>
        </a:accent3>
        <a:accent4>
          <a:srgbClr val="323232"/>
        </a:accent4>
        <a:accent5>
          <a:srgbClr val="AAB8E2"/>
        </a:accent5>
        <a:accent6>
          <a:srgbClr val="E7B900"/>
        </a:accent6>
        <a:hlink>
          <a:srgbClr val="009900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6653</TotalTime>
  <Words>1024</Words>
  <Application>Microsoft Macintosh PowerPoint</Application>
  <PresentationFormat>Custom</PresentationFormat>
  <Paragraphs>247</Paragraphs>
  <Slides>48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Android</vt:lpstr>
      <vt:lpstr>UI Design and Development</vt:lpstr>
      <vt:lpstr>Agenda</vt:lpstr>
      <vt:lpstr>Designing for Android</vt:lpstr>
      <vt:lpstr>Design for…</vt:lpstr>
      <vt:lpstr>Key principles</vt:lpstr>
      <vt:lpstr>“Holo” visual language</vt:lpstr>
      <vt:lpstr>Holo variations</vt:lpstr>
      <vt:lpstr>Activity UI structure</vt:lpstr>
      <vt:lpstr>Activity UI structure</vt:lpstr>
      <vt:lpstr>Action bar</vt:lpstr>
      <vt:lpstr>Action bar</vt:lpstr>
      <vt:lpstr>Activity UI structure</vt:lpstr>
      <vt:lpstr>Tabs</vt:lpstr>
      <vt:lpstr>Tabs</vt:lpstr>
      <vt:lpstr>Activity UI structure</vt:lpstr>
      <vt:lpstr>Layouts and resources</vt:lpstr>
      <vt:lpstr>Layout system</vt:lpstr>
      <vt:lpstr>Views and View Groups</vt:lpstr>
      <vt:lpstr>Views and View Groups</vt:lpstr>
      <vt:lpstr>PowerPoint Presentation</vt:lpstr>
      <vt:lpstr>PowerPoint Presentation</vt:lpstr>
      <vt:lpstr>PowerPoint Presentation</vt:lpstr>
      <vt:lpstr>PowerPoint Presentation</vt:lpstr>
      <vt:lpstr>App resources</vt:lpstr>
      <vt:lpstr>PowerPoint Presentation</vt:lpstr>
      <vt:lpstr>Screen density and DIP units</vt:lpstr>
      <vt:lpstr>PowerPoint Presentation</vt:lpstr>
      <vt:lpstr>Screen density and DIP units</vt:lpstr>
      <vt:lpstr>Drawables</vt:lpstr>
      <vt:lpstr>9-patches – foo.9.png</vt:lpstr>
      <vt:lpstr>State Lists (selector)</vt:lpstr>
      <vt:lpstr>State Lists (selector)</vt:lpstr>
      <vt:lpstr>Tablet considerations</vt:lpstr>
      <vt:lpstr>Information hierarchy and flow</vt:lpstr>
      <vt:lpstr>Information hierarchy and flow</vt:lpstr>
      <vt:lpstr>Information hierarchy and flow</vt:lpstr>
      <vt:lpstr>Fragments</vt:lpstr>
      <vt:lpstr>System UI integration</vt:lpstr>
      <vt:lpstr>System UI integration</vt:lpstr>
      <vt:lpstr>UI prototyping</vt:lpstr>
      <vt:lpstr>Why prototype?</vt:lpstr>
      <vt:lpstr>PowerPoint Presentation</vt:lpstr>
      <vt:lpstr>Lots of wireframing tools</vt:lpstr>
      <vt:lpstr>Interactive (clickable) wireframes</vt:lpstr>
      <vt:lpstr>PowerPoint Presentation</vt:lpstr>
      <vt:lpstr>PowerPoint Presentation</vt:lpstr>
      <vt:lpstr>Demos</vt:lpstr>
      <vt:lpstr>Exercise:  Begin sketching!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</dc:creator>
  <cp:lastModifiedBy>Roman Nurik</cp:lastModifiedBy>
  <cp:revision>296</cp:revision>
  <cp:lastPrinted>2010-06-17T23:19:07Z</cp:lastPrinted>
  <dcterms:created xsi:type="dcterms:W3CDTF">2010-07-23T00:08:13Z</dcterms:created>
  <dcterms:modified xsi:type="dcterms:W3CDTF">2012-08-08T22:10:05Z</dcterms:modified>
</cp:coreProperties>
</file>